
<file path=[Content_Types].xml><?xml version="1.0" encoding="utf-8"?>
<Types xmlns="http://schemas.openxmlformats.org/package/2006/content-types">
  <Default ContentType="application/x-fontdata" Extension="fntdata"/>
  <Default ContentType="image/gif" Extension="gif"/>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15"/>
    <p:sldId id="257" r:id="rId16"/>
    <p:sldId id="258" r:id="rId17"/>
    <p:sldId id="259" r:id="rId18"/>
    <p:sldId id="260" r:id="rId19"/>
    <p:sldId id="261" r:id="rId20"/>
    <p:sldId id="262" r:id="rId21"/>
    <p:sldId id="263" r:id="rId22"/>
    <p:sldId id="264" r:id="rId23"/>
    <p:sldId id="265" r:id="rId24"/>
    <p:sldId id="266" r:id="rId25"/>
    <p:sldId id="267" r:id="rId26"/>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DM Sans" charset="1" panose="00000000000000000000"/>
      <p:regular r:id="rId10"/>
    </p:embeddedFont>
    <p:embeddedFont>
      <p:font typeface="DM Sans Bold" charset="1" panose="00000000000000000000"/>
      <p:regular r:id="rId11"/>
    </p:embeddedFont>
    <p:embeddedFont>
      <p:font typeface="DM Sans Italics" charset="1" panose="00000000000000000000"/>
      <p:regular r:id="rId12"/>
    </p:embeddedFont>
    <p:embeddedFont>
      <p:font typeface="DM Sans Bold Italics" charset="1" panose="00000000000000000000"/>
      <p:regular r:id="rId13"/>
    </p:embeddedFont>
    <p:embeddedFont>
      <p:font typeface="Horta" charset="1" panose="020C0706030708060507"/>
      <p:regular r:id="rId1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slides/slide1.xml" Type="http://schemas.openxmlformats.org/officeDocument/2006/relationships/slide"/><Relationship Id="rId16" Target="slides/slide2.xml" Type="http://schemas.openxmlformats.org/officeDocument/2006/relationships/slide"/><Relationship Id="rId17" Target="slides/slide3.xml" Type="http://schemas.openxmlformats.org/officeDocument/2006/relationships/slide"/><Relationship Id="rId18" Target="slides/slide4.xml" Type="http://schemas.openxmlformats.org/officeDocument/2006/relationships/slide"/><Relationship Id="rId19" Target="slides/slide5.xml" Type="http://schemas.openxmlformats.org/officeDocument/2006/relationships/slide"/><Relationship Id="rId2" Target="presProps.xml" Type="http://schemas.openxmlformats.org/officeDocument/2006/relationships/presProps"/><Relationship Id="rId20" Target="slides/slide6.xml" Type="http://schemas.openxmlformats.org/officeDocument/2006/relationships/slide"/><Relationship Id="rId21" Target="slides/slide7.xml" Type="http://schemas.openxmlformats.org/officeDocument/2006/relationships/slide"/><Relationship Id="rId22" Target="slides/slide8.xml" Type="http://schemas.openxmlformats.org/officeDocument/2006/relationships/slide"/><Relationship Id="rId23" Target="slides/slide9.xml" Type="http://schemas.openxmlformats.org/officeDocument/2006/relationships/slide"/><Relationship Id="rId24" Target="slides/slide10.xml" Type="http://schemas.openxmlformats.org/officeDocument/2006/relationships/slide"/><Relationship Id="rId25" Target="slides/slide11.xml" Type="http://schemas.openxmlformats.org/officeDocument/2006/relationships/slide"/><Relationship Id="rId26" Target="slides/slide12.xml" Type="http://schemas.openxmlformats.org/officeDocument/2006/relationships/slide"/><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9.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 Id="rId3" Target="../media/image31.svg" Type="http://schemas.openxmlformats.org/officeDocument/2006/relationships/image"/><Relationship Id="rId4" Target="../media/image32.gif"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3.png" Type="http://schemas.openxmlformats.org/officeDocument/2006/relationships/image"/><Relationship Id="rId3" Target="../media/image34.sv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10.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11.png" Type="http://schemas.openxmlformats.org/officeDocument/2006/relationships/image"/><Relationship Id="rId5" Target="../media/image12.png" Type="http://schemas.openxmlformats.org/officeDocument/2006/relationships/image"/><Relationship Id="rId6" Target="../media/image13.png" Type="http://schemas.openxmlformats.org/officeDocument/2006/relationships/image"/><Relationship Id="rId7" Target="../media/image14.png" Type="http://schemas.openxmlformats.org/officeDocument/2006/relationships/image"/><Relationship Id="rId8" Target="../media/image15.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png" Type="http://schemas.openxmlformats.org/officeDocument/2006/relationships/image"/><Relationship Id="rId4" Target="../media/image18.png" Type="http://schemas.openxmlformats.org/officeDocument/2006/relationships/image"/><Relationship Id="rId5" Target="../media/image19.png" Type="http://schemas.openxmlformats.org/officeDocument/2006/relationships/image"/><Relationship Id="rId6" Target="../media/image20.png" Type="http://schemas.openxmlformats.org/officeDocument/2006/relationships/image"/><Relationship Id="rId7" Target="../media/image21.sv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 Id="rId3" Target="../media/image23.png" Type="http://schemas.openxmlformats.org/officeDocument/2006/relationships/image"/><Relationship Id="rId4" Target="../media/image24.svg" Type="http://schemas.openxmlformats.org/officeDocument/2006/relationships/image"/><Relationship Id="rId5" Target="../media/image25.png" Type="http://schemas.openxmlformats.org/officeDocument/2006/relationships/image"/><Relationship Id="rId6" Target="../media/image26.png" Type="http://schemas.openxmlformats.org/officeDocument/2006/relationships/image"/><Relationship Id="rId7" Target="../media/image27.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5034C4"/>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798811"/>
          </a:xfrm>
          <a:custGeom>
            <a:avLst/>
            <a:gdLst/>
            <a:ahLst/>
            <a:cxnLst/>
            <a:rect r="r" b="b" t="t" l="l"/>
            <a:pathLst>
              <a:path h="1798811" w="18288000">
                <a:moveTo>
                  <a:pt x="0" y="0"/>
                </a:moveTo>
                <a:lnTo>
                  <a:pt x="18288000" y="0"/>
                </a:lnTo>
                <a:lnTo>
                  <a:pt x="18288000" y="1798811"/>
                </a:lnTo>
                <a:lnTo>
                  <a:pt x="0" y="1798811"/>
                </a:lnTo>
                <a:lnTo>
                  <a:pt x="0" y="0"/>
                </a:lnTo>
                <a:close/>
              </a:path>
            </a:pathLst>
          </a:custGeom>
          <a:blipFill>
            <a:blip r:embed="rId2"/>
            <a:stretch>
              <a:fillRect l="0" t="-38246" r="0" b="-29928"/>
            </a:stretch>
          </a:blipFill>
        </p:spPr>
      </p:sp>
      <p:sp>
        <p:nvSpPr>
          <p:cNvPr name="Freeform 3" id="3"/>
          <p:cNvSpPr/>
          <p:nvPr/>
        </p:nvSpPr>
        <p:spPr>
          <a:xfrm flipH="false" flipV="false" rot="0">
            <a:off x="13233972" y="3676650"/>
            <a:ext cx="7155954" cy="6565587"/>
          </a:xfrm>
          <a:custGeom>
            <a:avLst/>
            <a:gdLst/>
            <a:ahLst/>
            <a:cxnLst/>
            <a:rect r="r" b="b" t="t" l="l"/>
            <a:pathLst>
              <a:path h="6565587" w="7155954">
                <a:moveTo>
                  <a:pt x="0" y="0"/>
                </a:moveTo>
                <a:lnTo>
                  <a:pt x="7155954" y="0"/>
                </a:lnTo>
                <a:lnTo>
                  <a:pt x="7155954" y="6565587"/>
                </a:lnTo>
                <a:lnTo>
                  <a:pt x="0" y="6565587"/>
                </a:lnTo>
                <a:lnTo>
                  <a:pt x="0" y="0"/>
                </a:lnTo>
                <a:close/>
              </a:path>
            </a:pathLst>
          </a:custGeom>
          <a:blipFill>
            <a:blip r:embed="rId3">
              <a:alphaModFix amt="9999"/>
            </a:blip>
            <a:stretch>
              <a:fillRect l="0" t="0" r="0" b="0"/>
            </a:stretch>
          </a:blipFill>
        </p:spPr>
      </p:sp>
      <p:sp>
        <p:nvSpPr>
          <p:cNvPr name="Freeform 4" id="4"/>
          <p:cNvSpPr/>
          <p:nvPr/>
        </p:nvSpPr>
        <p:spPr>
          <a:xfrm flipH="false" flipV="false" rot="0">
            <a:off x="15858169" y="5143500"/>
            <a:ext cx="1907560" cy="4408226"/>
          </a:xfrm>
          <a:custGeom>
            <a:avLst/>
            <a:gdLst/>
            <a:ahLst/>
            <a:cxnLst/>
            <a:rect r="r" b="b" t="t" l="l"/>
            <a:pathLst>
              <a:path h="4408226" w="1907560">
                <a:moveTo>
                  <a:pt x="0" y="0"/>
                </a:moveTo>
                <a:lnTo>
                  <a:pt x="1907560" y="0"/>
                </a:lnTo>
                <a:lnTo>
                  <a:pt x="1907560" y="4408226"/>
                </a:lnTo>
                <a:lnTo>
                  <a:pt x="0" y="440822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2011562" y="3676650"/>
            <a:ext cx="13132452" cy="1466850"/>
          </a:xfrm>
          <a:prstGeom prst="rect">
            <a:avLst/>
          </a:prstGeom>
        </p:spPr>
        <p:txBody>
          <a:bodyPr anchor="t" rtlCol="false" tIns="0" lIns="0" bIns="0" rIns="0">
            <a:spAutoFit/>
          </a:bodyPr>
          <a:lstStyle/>
          <a:p>
            <a:pPr>
              <a:lnSpc>
                <a:spcPts val="11581"/>
              </a:lnSpc>
            </a:pPr>
            <a:r>
              <a:rPr lang="en-US" sz="9651">
                <a:solidFill>
                  <a:srgbClr val="FFFFFF"/>
                </a:solidFill>
                <a:latin typeface="DM Sans Bold"/>
              </a:rPr>
              <a:t>Tradutor Baixo Custo</a:t>
            </a:r>
          </a:p>
        </p:txBody>
      </p:sp>
      <p:sp>
        <p:nvSpPr>
          <p:cNvPr name="TextBox 6" id="6"/>
          <p:cNvSpPr txBox="true"/>
          <p:nvPr/>
        </p:nvSpPr>
        <p:spPr>
          <a:xfrm rot="0">
            <a:off x="1028700" y="6186993"/>
            <a:ext cx="8943579" cy="653527"/>
          </a:xfrm>
          <a:prstGeom prst="rect">
            <a:avLst/>
          </a:prstGeom>
        </p:spPr>
        <p:txBody>
          <a:bodyPr anchor="t" rtlCol="false" tIns="0" lIns="0" bIns="0" rIns="0">
            <a:spAutoFit/>
          </a:bodyPr>
          <a:lstStyle/>
          <a:p>
            <a:pPr algn="ctr">
              <a:lnSpc>
                <a:spcPts val="5453"/>
              </a:lnSpc>
              <a:spcBef>
                <a:spcPct val="0"/>
              </a:spcBef>
            </a:pPr>
            <a:r>
              <a:rPr lang="en-US" sz="3895">
                <a:solidFill>
                  <a:srgbClr val="FFFFFF"/>
                </a:solidFill>
                <a:latin typeface="DM Sans Bold"/>
              </a:rPr>
              <a:t>Orientadora :</a:t>
            </a:r>
            <a:r>
              <a:rPr lang="en-US" sz="3895">
                <a:solidFill>
                  <a:srgbClr val="FFFFFF"/>
                </a:solidFill>
                <a:latin typeface="DM Sans"/>
              </a:rPr>
              <a:t> Profª Mª.  Denilce Veloso</a:t>
            </a:r>
          </a:p>
        </p:txBody>
      </p:sp>
      <p:sp>
        <p:nvSpPr>
          <p:cNvPr name="TextBox 7" id="7"/>
          <p:cNvSpPr txBox="true"/>
          <p:nvPr/>
        </p:nvSpPr>
        <p:spPr>
          <a:xfrm rot="0">
            <a:off x="1028700" y="7219914"/>
            <a:ext cx="12191541" cy="1085850"/>
          </a:xfrm>
          <a:prstGeom prst="rect">
            <a:avLst/>
          </a:prstGeom>
        </p:spPr>
        <p:txBody>
          <a:bodyPr anchor="t" rtlCol="false" tIns="0" lIns="0" bIns="0" rIns="0">
            <a:spAutoFit/>
          </a:bodyPr>
          <a:lstStyle/>
          <a:p>
            <a:pPr>
              <a:lnSpc>
                <a:spcPts val="4331"/>
              </a:lnSpc>
            </a:pPr>
            <a:r>
              <a:rPr lang="en-US" sz="3609" spc="72">
                <a:solidFill>
                  <a:srgbClr val="FFFFFF"/>
                </a:solidFill>
                <a:latin typeface="DM Sans Bold"/>
              </a:rPr>
              <a:t>Faculdade de Tecnologia de Sorocaba</a:t>
            </a:r>
          </a:p>
          <a:p>
            <a:pPr>
              <a:lnSpc>
                <a:spcPts val="4331"/>
              </a:lnSpc>
            </a:pPr>
            <a:r>
              <a:rPr lang="en-US" sz="3609" spc="72">
                <a:solidFill>
                  <a:srgbClr val="FFFFFF"/>
                </a:solidFill>
                <a:latin typeface="DM Sans Bold"/>
              </a:rPr>
              <a:t>Análise e Desenvolvimento de Sistemas - Noturno</a:t>
            </a:r>
          </a:p>
        </p:txBody>
      </p:sp>
      <p:sp>
        <p:nvSpPr>
          <p:cNvPr name="TextBox 8" id="8"/>
          <p:cNvSpPr txBox="true"/>
          <p:nvPr/>
        </p:nvSpPr>
        <p:spPr>
          <a:xfrm rot="0">
            <a:off x="7180362" y="8898199"/>
            <a:ext cx="3927277" cy="653527"/>
          </a:xfrm>
          <a:prstGeom prst="rect">
            <a:avLst/>
          </a:prstGeom>
        </p:spPr>
        <p:txBody>
          <a:bodyPr anchor="t" rtlCol="false" tIns="0" lIns="0" bIns="0" rIns="0">
            <a:spAutoFit/>
          </a:bodyPr>
          <a:lstStyle/>
          <a:p>
            <a:pPr algn="ctr">
              <a:lnSpc>
                <a:spcPts val="5453"/>
              </a:lnSpc>
              <a:spcBef>
                <a:spcPct val="0"/>
              </a:spcBef>
            </a:pPr>
            <a:r>
              <a:rPr lang="en-US" sz="3895">
                <a:solidFill>
                  <a:srgbClr val="FFFFFF"/>
                </a:solidFill>
                <a:latin typeface="DM Sans Bold"/>
              </a:rPr>
              <a:t>Novembro/2023</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5034C4"/>
        </a:solidFill>
      </p:bgPr>
    </p:bg>
    <p:spTree>
      <p:nvGrpSpPr>
        <p:cNvPr id="1" name=""/>
        <p:cNvGrpSpPr/>
        <p:nvPr/>
      </p:nvGrpSpPr>
      <p:grpSpPr>
        <a:xfrm>
          <a:off x="0" y="0"/>
          <a:ext cx="0" cy="0"/>
          <a:chOff x="0" y="0"/>
          <a:chExt cx="0" cy="0"/>
        </a:xfrm>
      </p:grpSpPr>
      <p:sp>
        <p:nvSpPr>
          <p:cNvPr name="Freeform 2" id="2"/>
          <p:cNvSpPr/>
          <p:nvPr/>
        </p:nvSpPr>
        <p:spPr>
          <a:xfrm flipH="false" flipV="false" rot="0">
            <a:off x="6251847" y="226838"/>
            <a:ext cx="11645492" cy="9833325"/>
          </a:xfrm>
          <a:custGeom>
            <a:avLst/>
            <a:gdLst/>
            <a:ahLst/>
            <a:cxnLst/>
            <a:rect r="r" b="b" t="t" l="l"/>
            <a:pathLst>
              <a:path h="9833325" w="11645492">
                <a:moveTo>
                  <a:pt x="0" y="0"/>
                </a:moveTo>
                <a:lnTo>
                  <a:pt x="11645492" y="0"/>
                </a:lnTo>
                <a:lnTo>
                  <a:pt x="11645492" y="9833324"/>
                </a:lnTo>
                <a:lnTo>
                  <a:pt x="0" y="9833324"/>
                </a:lnTo>
                <a:lnTo>
                  <a:pt x="0" y="0"/>
                </a:lnTo>
                <a:close/>
              </a:path>
            </a:pathLst>
          </a:custGeom>
          <a:blipFill>
            <a:blip r:embed="rId2"/>
            <a:stretch>
              <a:fillRect l="0" t="-1098" r="-3642" b="-4287"/>
            </a:stretch>
          </a:blipFill>
        </p:spPr>
      </p:sp>
      <p:sp>
        <p:nvSpPr>
          <p:cNvPr name="TextBox 3" id="3"/>
          <p:cNvSpPr txBox="true"/>
          <p:nvPr/>
        </p:nvSpPr>
        <p:spPr>
          <a:xfrm rot="0">
            <a:off x="628650" y="1776928"/>
            <a:ext cx="4563461" cy="2999332"/>
          </a:xfrm>
          <a:prstGeom prst="rect">
            <a:avLst/>
          </a:prstGeom>
        </p:spPr>
        <p:txBody>
          <a:bodyPr anchor="t" rtlCol="false" tIns="0" lIns="0" bIns="0" rIns="0">
            <a:spAutoFit/>
          </a:bodyPr>
          <a:lstStyle/>
          <a:p>
            <a:pPr algn="ctr">
              <a:lnSpc>
                <a:spcPts val="7917"/>
              </a:lnSpc>
            </a:pPr>
            <a:r>
              <a:rPr lang="en-US" sz="6597">
                <a:solidFill>
                  <a:srgbClr val="FFFFFF"/>
                </a:solidFill>
                <a:latin typeface="DM Sans Bold"/>
              </a:rPr>
              <a:t>DIAGRAMA DE CLASSES</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1643281">
            <a:off x="-567873" y="2939774"/>
            <a:ext cx="22979922" cy="10739927"/>
          </a:xfrm>
          <a:prstGeom prst="rect">
            <a:avLst/>
          </a:prstGeom>
          <a:solidFill>
            <a:srgbClr val="5034C4"/>
          </a:solidFill>
        </p:spPr>
      </p:sp>
      <p:sp>
        <p:nvSpPr>
          <p:cNvPr name="Freeform 3" id="3"/>
          <p:cNvSpPr/>
          <p:nvPr/>
        </p:nvSpPr>
        <p:spPr>
          <a:xfrm flipH="false" flipV="false" rot="0">
            <a:off x="1028700" y="1203650"/>
            <a:ext cx="6313310" cy="6626566"/>
          </a:xfrm>
          <a:custGeom>
            <a:avLst/>
            <a:gdLst/>
            <a:ahLst/>
            <a:cxnLst/>
            <a:rect r="r" b="b" t="t" l="l"/>
            <a:pathLst>
              <a:path h="6626566" w="6313310">
                <a:moveTo>
                  <a:pt x="0" y="0"/>
                </a:moveTo>
                <a:lnTo>
                  <a:pt x="6313310" y="0"/>
                </a:lnTo>
                <a:lnTo>
                  <a:pt x="6313310" y="6626566"/>
                </a:lnTo>
                <a:lnTo>
                  <a:pt x="0" y="66265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pic>
        <p:nvPicPr>
          <p:cNvPr name="Picture 4" id="4"/>
          <p:cNvPicPr>
            <a:picLocks noChangeAspect="true"/>
          </p:cNvPicPr>
          <p:nvPr/>
        </p:nvPicPr>
        <p:blipFill>
          <a:blip r:embed="rId4"/>
          <a:srcRect l="0" t="0" r="0" b="0"/>
          <a:stretch>
            <a:fillRect/>
          </a:stretch>
        </p:blipFill>
        <p:spPr>
          <a:xfrm flipH="false" flipV="false" rot="0">
            <a:off x="9144000" y="487271"/>
            <a:ext cx="4418679" cy="2805861"/>
          </a:xfrm>
          <a:prstGeom prst="rect">
            <a:avLst/>
          </a:prstGeom>
        </p:spPr>
      </p:pic>
      <p:sp>
        <p:nvSpPr>
          <p:cNvPr name="TextBox 5" id="5"/>
          <p:cNvSpPr txBox="true"/>
          <p:nvPr/>
        </p:nvSpPr>
        <p:spPr>
          <a:xfrm rot="0">
            <a:off x="8861003" y="3944199"/>
            <a:ext cx="7621597" cy="5600700"/>
          </a:xfrm>
          <a:prstGeom prst="rect">
            <a:avLst/>
          </a:prstGeom>
        </p:spPr>
        <p:txBody>
          <a:bodyPr anchor="t" rtlCol="false" tIns="0" lIns="0" bIns="0" rIns="0">
            <a:spAutoFit/>
          </a:bodyPr>
          <a:lstStyle/>
          <a:p>
            <a:pPr algn="ctr">
              <a:lnSpc>
                <a:spcPts val="11030"/>
              </a:lnSpc>
            </a:pPr>
            <a:r>
              <a:rPr lang="en-US" sz="9192">
                <a:solidFill>
                  <a:srgbClr val="C3EBEF"/>
                </a:solidFill>
                <a:latin typeface="DM Sans Bold"/>
              </a:rPr>
              <a:t>PROTÓTIPOS DE INTERFACES</a:t>
            </a:r>
          </a:p>
          <a:p>
            <a:pPr>
              <a:lnSpc>
                <a:spcPts val="11030"/>
              </a:lnSpc>
            </a:pP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0" y="3157586"/>
            <a:ext cx="18288000" cy="7129414"/>
          </a:xfrm>
          <a:prstGeom prst="rect">
            <a:avLst/>
          </a:prstGeom>
          <a:solidFill>
            <a:srgbClr val="5034C4">
              <a:alpha val="4706"/>
            </a:srgbClr>
          </a:solidFill>
        </p:spPr>
      </p:sp>
      <p:sp>
        <p:nvSpPr>
          <p:cNvPr name="Freeform 3" id="3"/>
          <p:cNvSpPr/>
          <p:nvPr/>
        </p:nvSpPr>
        <p:spPr>
          <a:xfrm flipH="false" flipV="false" rot="0">
            <a:off x="1028700" y="3942151"/>
            <a:ext cx="4761624" cy="5560283"/>
          </a:xfrm>
          <a:custGeom>
            <a:avLst/>
            <a:gdLst/>
            <a:ahLst/>
            <a:cxnLst/>
            <a:rect r="r" b="b" t="t" l="l"/>
            <a:pathLst>
              <a:path h="5560283" w="4761624">
                <a:moveTo>
                  <a:pt x="0" y="0"/>
                </a:moveTo>
                <a:lnTo>
                  <a:pt x="4761624" y="0"/>
                </a:lnTo>
                <a:lnTo>
                  <a:pt x="4761624" y="5560284"/>
                </a:lnTo>
                <a:lnTo>
                  <a:pt x="0" y="55602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2191853" y="1064625"/>
            <a:ext cx="13904295" cy="1043891"/>
          </a:xfrm>
          <a:prstGeom prst="rect">
            <a:avLst/>
          </a:prstGeom>
        </p:spPr>
        <p:txBody>
          <a:bodyPr anchor="t" rtlCol="false" tIns="0" lIns="0" bIns="0" rIns="0">
            <a:spAutoFit/>
          </a:bodyPr>
          <a:lstStyle/>
          <a:p>
            <a:pPr algn="ctr">
              <a:lnSpc>
                <a:spcPts val="8612"/>
              </a:lnSpc>
            </a:pPr>
            <a:r>
              <a:rPr lang="en-US" sz="6151">
                <a:solidFill>
                  <a:srgbClr val="5034C4"/>
                </a:solidFill>
                <a:latin typeface="DM Sans Bold"/>
              </a:rPr>
              <a:t>CONCLUSÃO</a:t>
            </a:r>
          </a:p>
        </p:txBody>
      </p:sp>
      <p:sp>
        <p:nvSpPr>
          <p:cNvPr name="TextBox 5" id="5"/>
          <p:cNvSpPr txBox="true"/>
          <p:nvPr/>
        </p:nvSpPr>
        <p:spPr>
          <a:xfrm rot="0">
            <a:off x="6945703" y="4621480"/>
            <a:ext cx="9525" cy="542925"/>
          </a:xfrm>
          <a:prstGeom prst="rect">
            <a:avLst/>
          </a:prstGeom>
        </p:spPr>
        <p:txBody>
          <a:bodyPr anchor="t" rtlCol="false" tIns="0" lIns="0" bIns="0" rIns="0">
            <a:spAutoFit/>
          </a:bodyPr>
          <a:lstStyle/>
          <a:p>
            <a:pPr algn="ctr">
              <a:lnSpc>
                <a:spcPts val="4200"/>
              </a:lnSpc>
              <a:spcBef>
                <a:spcPct val="0"/>
              </a:spcBef>
            </a:pPr>
          </a:p>
        </p:txBody>
      </p:sp>
      <p:sp>
        <p:nvSpPr>
          <p:cNvPr name="TextBox 6" id="6"/>
          <p:cNvSpPr txBox="true"/>
          <p:nvPr/>
        </p:nvSpPr>
        <p:spPr>
          <a:xfrm rot="0">
            <a:off x="5790324" y="3789045"/>
            <a:ext cx="11721819" cy="5469255"/>
          </a:xfrm>
          <a:prstGeom prst="rect">
            <a:avLst/>
          </a:prstGeom>
        </p:spPr>
        <p:txBody>
          <a:bodyPr anchor="t" rtlCol="false" tIns="0" lIns="0" bIns="0" rIns="0">
            <a:spAutoFit/>
          </a:bodyPr>
          <a:lstStyle/>
          <a:p>
            <a:pPr algn="just">
              <a:lnSpc>
                <a:spcPts val="4800"/>
              </a:lnSpc>
            </a:pPr>
            <a:r>
              <a:rPr lang="en-US" sz="3200">
                <a:solidFill>
                  <a:srgbClr val="000000"/>
                </a:solidFill>
                <a:latin typeface="DM Sans"/>
              </a:rPr>
              <a:t>Como podemos observar, a nossa aplicação LangConnect contribui para uma melhor experiência de viagem aos estrangeiros, ao mesmo tempo em que proporciona aos nativos que estudam diferentes idiomas, se aperfeiçoarem de maneira prática, beneficiando os dois grupos igualmente.</a:t>
            </a:r>
          </a:p>
          <a:p>
            <a:pPr algn="just">
              <a:lnSpc>
                <a:spcPts val="4800"/>
              </a:lnSpc>
            </a:pPr>
          </a:p>
          <a:p>
            <a:pPr algn="just">
              <a:lnSpc>
                <a:spcPts val="4800"/>
              </a:lnSpc>
            </a:pPr>
            <a:r>
              <a:rPr lang="en-US" sz="3200">
                <a:solidFill>
                  <a:srgbClr val="000000"/>
                </a:solidFill>
                <a:latin typeface="DM Sans"/>
              </a:rPr>
              <a:t>Esperamos que no futuro, essa aplicação continue se desenvolvendo e contribuindo para a melhoria da comunicação entre as pessoas.</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5034C4"/>
        </a:solidFill>
      </p:bgPr>
    </p:bg>
    <p:spTree>
      <p:nvGrpSpPr>
        <p:cNvPr id="1" name=""/>
        <p:cNvGrpSpPr/>
        <p:nvPr/>
      </p:nvGrpSpPr>
      <p:grpSpPr>
        <a:xfrm>
          <a:off x="0" y="0"/>
          <a:ext cx="0" cy="0"/>
          <a:chOff x="0" y="0"/>
          <a:chExt cx="0" cy="0"/>
        </a:xfrm>
      </p:grpSpPr>
      <p:grpSp>
        <p:nvGrpSpPr>
          <p:cNvPr name="Group 2" id="2"/>
          <p:cNvGrpSpPr/>
          <p:nvPr/>
        </p:nvGrpSpPr>
        <p:grpSpPr>
          <a:xfrm rot="0">
            <a:off x="1143595" y="3815060"/>
            <a:ext cx="249387" cy="249387"/>
            <a:chOff x="0" y="0"/>
            <a:chExt cx="6350000" cy="6350000"/>
          </a:xfrm>
        </p:grpSpPr>
        <p:sp>
          <p:nvSpPr>
            <p:cNvPr name="Freeform 3" id="3"/>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7AC7CF"/>
            </a:solidFill>
          </p:spPr>
        </p:sp>
      </p:grpSp>
      <p:grpSp>
        <p:nvGrpSpPr>
          <p:cNvPr name="Group 4" id="4"/>
          <p:cNvGrpSpPr/>
          <p:nvPr/>
        </p:nvGrpSpPr>
        <p:grpSpPr>
          <a:xfrm rot="0">
            <a:off x="1143595" y="5833559"/>
            <a:ext cx="249387" cy="249387"/>
            <a:chOff x="0" y="0"/>
            <a:chExt cx="6350000" cy="6350000"/>
          </a:xfrm>
        </p:grpSpPr>
        <p:sp>
          <p:nvSpPr>
            <p:cNvPr name="Freeform 5" id="5"/>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7AC7CF"/>
            </a:solidFill>
          </p:spPr>
        </p:sp>
      </p:grpSp>
      <p:grpSp>
        <p:nvGrpSpPr>
          <p:cNvPr name="Group 6" id="6"/>
          <p:cNvGrpSpPr/>
          <p:nvPr/>
        </p:nvGrpSpPr>
        <p:grpSpPr>
          <a:xfrm rot="0">
            <a:off x="1143595" y="6742361"/>
            <a:ext cx="249387" cy="249387"/>
            <a:chOff x="0" y="0"/>
            <a:chExt cx="6350000" cy="6350000"/>
          </a:xfrm>
        </p:grpSpPr>
        <p:sp>
          <p:nvSpPr>
            <p:cNvPr name="Freeform 7" id="7"/>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7AC7CF"/>
            </a:solidFill>
          </p:spPr>
        </p:sp>
      </p:grpSp>
      <p:grpSp>
        <p:nvGrpSpPr>
          <p:cNvPr name="Group 8" id="8"/>
          <p:cNvGrpSpPr/>
          <p:nvPr/>
        </p:nvGrpSpPr>
        <p:grpSpPr>
          <a:xfrm rot="0">
            <a:off x="1143595" y="7756062"/>
            <a:ext cx="249387" cy="249387"/>
            <a:chOff x="0" y="0"/>
            <a:chExt cx="6350000" cy="6350000"/>
          </a:xfrm>
        </p:grpSpPr>
        <p:sp>
          <p:nvSpPr>
            <p:cNvPr name="Freeform 9" id="9"/>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7AC7CF"/>
            </a:solidFill>
          </p:spPr>
        </p:sp>
      </p:grpSp>
      <p:sp>
        <p:nvSpPr>
          <p:cNvPr name="Freeform 10" id="10"/>
          <p:cNvSpPr/>
          <p:nvPr/>
        </p:nvSpPr>
        <p:spPr>
          <a:xfrm flipH="false" flipV="false" rot="0">
            <a:off x="0" y="0"/>
            <a:ext cx="18288000" cy="1798811"/>
          </a:xfrm>
          <a:custGeom>
            <a:avLst/>
            <a:gdLst/>
            <a:ahLst/>
            <a:cxnLst/>
            <a:rect r="r" b="b" t="t" l="l"/>
            <a:pathLst>
              <a:path h="1798811" w="18288000">
                <a:moveTo>
                  <a:pt x="0" y="0"/>
                </a:moveTo>
                <a:lnTo>
                  <a:pt x="18288000" y="0"/>
                </a:lnTo>
                <a:lnTo>
                  <a:pt x="18288000" y="1798811"/>
                </a:lnTo>
                <a:lnTo>
                  <a:pt x="0" y="1798811"/>
                </a:lnTo>
                <a:lnTo>
                  <a:pt x="0" y="0"/>
                </a:lnTo>
                <a:close/>
              </a:path>
            </a:pathLst>
          </a:custGeom>
          <a:blipFill>
            <a:blip r:embed="rId2"/>
            <a:stretch>
              <a:fillRect l="0" t="-38246" r="0" b="-29928"/>
            </a:stretch>
          </a:blipFill>
        </p:spPr>
      </p:sp>
      <p:grpSp>
        <p:nvGrpSpPr>
          <p:cNvPr name="Group 11" id="11"/>
          <p:cNvGrpSpPr/>
          <p:nvPr/>
        </p:nvGrpSpPr>
        <p:grpSpPr>
          <a:xfrm rot="0">
            <a:off x="1143595" y="4822171"/>
            <a:ext cx="249387" cy="249387"/>
            <a:chOff x="0" y="0"/>
            <a:chExt cx="6350000" cy="6350000"/>
          </a:xfrm>
        </p:grpSpPr>
        <p:sp>
          <p:nvSpPr>
            <p:cNvPr name="Freeform 12" id="12"/>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7AC7CF"/>
            </a:solidFill>
          </p:spPr>
        </p:sp>
      </p:grpSp>
      <p:sp>
        <p:nvSpPr>
          <p:cNvPr name="TextBox 13" id="13"/>
          <p:cNvSpPr txBox="true"/>
          <p:nvPr/>
        </p:nvSpPr>
        <p:spPr>
          <a:xfrm rot="0">
            <a:off x="1143595" y="1955061"/>
            <a:ext cx="7125206" cy="1095375"/>
          </a:xfrm>
          <a:prstGeom prst="rect">
            <a:avLst/>
          </a:prstGeom>
        </p:spPr>
        <p:txBody>
          <a:bodyPr anchor="t" rtlCol="false" tIns="0" lIns="0" bIns="0" rIns="0">
            <a:spAutoFit/>
          </a:bodyPr>
          <a:lstStyle/>
          <a:p>
            <a:pPr>
              <a:lnSpc>
                <a:spcPts val="8632"/>
              </a:lnSpc>
            </a:pPr>
            <a:r>
              <a:rPr lang="en-US" sz="7193">
                <a:solidFill>
                  <a:srgbClr val="FFFFFF"/>
                </a:solidFill>
                <a:latin typeface="DM Sans Bold"/>
              </a:rPr>
              <a:t>Integrantes</a:t>
            </a:r>
          </a:p>
        </p:txBody>
      </p:sp>
      <p:sp>
        <p:nvSpPr>
          <p:cNvPr name="TextBox 14" id="14"/>
          <p:cNvSpPr txBox="true"/>
          <p:nvPr/>
        </p:nvSpPr>
        <p:spPr>
          <a:xfrm rot="0">
            <a:off x="1563768" y="3640986"/>
            <a:ext cx="7243881" cy="530861"/>
          </a:xfrm>
          <a:prstGeom prst="rect">
            <a:avLst/>
          </a:prstGeom>
        </p:spPr>
        <p:txBody>
          <a:bodyPr anchor="t" rtlCol="false" tIns="0" lIns="0" bIns="0" rIns="0">
            <a:spAutoFit/>
          </a:bodyPr>
          <a:lstStyle/>
          <a:p>
            <a:pPr>
              <a:lnSpc>
                <a:spcPts val="4339"/>
              </a:lnSpc>
            </a:pPr>
            <a:r>
              <a:rPr lang="en-US" sz="3099">
                <a:solidFill>
                  <a:srgbClr val="FFFFFF"/>
                </a:solidFill>
                <a:latin typeface="DM Sans"/>
              </a:rPr>
              <a:t>Ingrid Maciel Cotrick</a:t>
            </a:r>
          </a:p>
        </p:txBody>
      </p:sp>
      <p:sp>
        <p:nvSpPr>
          <p:cNvPr name="TextBox 15" id="15"/>
          <p:cNvSpPr txBox="true"/>
          <p:nvPr/>
        </p:nvSpPr>
        <p:spPr>
          <a:xfrm rot="0">
            <a:off x="1563768" y="4648097"/>
            <a:ext cx="7730179" cy="530861"/>
          </a:xfrm>
          <a:prstGeom prst="rect">
            <a:avLst/>
          </a:prstGeom>
        </p:spPr>
        <p:txBody>
          <a:bodyPr anchor="t" rtlCol="false" tIns="0" lIns="0" bIns="0" rIns="0">
            <a:spAutoFit/>
          </a:bodyPr>
          <a:lstStyle/>
          <a:p>
            <a:pPr>
              <a:lnSpc>
                <a:spcPts val="4339"/>
              </a:lnSpc>
            </a:pPr>
            <a:r>
              <a:rPr lang="en-US" sz="3099">
                <a:solidFill>
                  <a:srgbClr val="FFFFFF"/>
                </a:solidFill>
                <a:latin typeface="DM Sans"/>
              </a:rPr>
              <a:t>Julia Pereira de Andrade</a:t>
            </a:r>
          </a:p>
        </p:txBody>
      </p:sp>
      <p:sp>
        <p:nvSpPr>
          <p:cNvPr name="TextBox 16" id="16"/>
          <p:cNvSpPr txBox="true"/>
          <p:nvPr/>
        </p:nvSpPr>
        <p:spPr>
          <a:xfrm rot="0">
            <a:off x="1590463" y="5657219"/>
            <a:ext cx="9750186" cy="530861"/>
          </a:xfrm>
          <a:prstGeom prst="rect">
            <a:avLst/>
          </a:prstGeom>
        </p:spPr>
        <p:txBody>
          <a:bodyPr anchor="t" rtlCol="false" tIns="0" lIns="0" bIns="0" rIns="0">
            <a:spAutoFit/>
          </a:bodyPr>
          <a:lstStyle/>
          <a:p>
            <a:pPr>
              <a:lnSpc>
                <a:spcPts val="4339"/>
              </a:lnSpc>
            </a:pPr>
            <a:r>
              <a:rPr lang="en-US" sz="3099">
                <a:solidFill>
                  <a:srgbClr val="FFFFFF"/>
                </a:solidFill>
                <a:latin typeface="DM Sans"/>
              </a:rPr>
              <a:t>Mayara Angel De Jesus Ascari</a:t>
            </a:r>
          </a:p>
        </p:txBody>
      </p:sp>
      <p:sp>
        <p:nvSpPr>
          <p:cNvPr name="TextBox 17" id="17"/>
          <p:cNvSpPr txBox="true"/>
          <p:nvPr/>
        </p:nvSpPr>
        <p:spPr>
          <a:xfrm rot="0">
            <a:off x="1590463" y="6616705"/>
            <a:ext cx="7730179" cy="530861"/>
          </a:xfrm>
          <a:prstGeom prst="rect">
            <a:avLst/>
          </a:prstGeom>
        </p:spPr>
        <p:txBody>
          <a:bodyPr anchor="t" rtlCol="false" tIns="0" lIns="0" bIns="0" rIns="0">
            <a:spAutoFit/>
          </a:bodyPr>
          <a:lstStyle/>
          <a:p>
            <a:pPr>
              <a:lnSpc>
                <a:spcPts val="4339"/>
              </a:lnSpc>
            </a:pPr>
            <a:r>
              <a:rPr lang="en-US" sz="3099">
                <a:solidFill>
                  <a:srgbClr val="FFFFFF"/>
                </a:solidFill>
                <a:latin typeface="DM Sans"/>
              </a:rPr>
              <a:t>Nicolas Katsuji Nagano</a:t>
            </a:r>
          </a:p>
        </p:txBody>
      </p:sp>
      <p:sp>
        <p:nvSpPr>
          <p:cNvPr name="TextBox 18" id="18"/>
          <p:cNvSpPr txBox="true"/>
          <p:nvPr/>
        </p:nvSpPr>
        <p:spPr>
          <a:xfrm rot="0">
            <a:off x="1590463" y="7576191"/>
            <a:ext cx="11152969" cy="530861"/>
          </a:xfrm>
          <a:prstGeom prst="rect">
            <a:avLst/>
          </a:prstGeom>
        </p:spPr>
        <p:txBody>
          <a:bodyPr anchor="t" rtlCol="false" tIns="0" lIns="0" bIns="0" rIns="0">
            <a:spAutoFit/>
          </a:bodyPr>
          <a:lstStyle/>
          <a:p>
            <a:pPr>
              <a:lnSpc>
                <a:spcPts val="4339"/>
              </a:lnSpc>
            </a:pPr>
            <a:r>
              <a:rPr lang="en-US" sz="3099">
                <a:solidFill>
                  <a:srgbClr val="FFFFFF"/>
                </a:solidFill>
                <a:latin typeface="DM Sans"/>
              </a:rPr>
              <a:t>Ricardo José Nascimento Gonçalves</a:t>
            </a:r>
          </a:p>
        </p:txBody>
      </p:sp>
      <p:sp>
        <p:nvSpPr>
          <p:cNvPr name="TextBox 19" id="19"/>
          <p:cNvSpPr txBox="true"/>
          <p:nvPr/>
        </p:nvSpPr>
        <p:spPr>
          <a:xfrm rot="0">
            <a:off x="7166947" y="8898199"/>
            <a:ext cx="3792289" cy="653527"/>
          </a:xfrm>
          <a:prstGeom prst="rect">
            <a:avLst/>
          </a:prstGeom>
        </p:spPr>
        <p:txBody>
          <a:bodyPr anchor="t" rtlCol="false" tIns="0" lIns="0" bIns="0" rIns="0">
            <a:spAutoFit/>
          </a:bodyPr>
          <a:lstStyle/>
          <a:p>
            <a:pPr algn="ctr">
              <a:lnSpc>
                <a:spcPts val="5453"/>
              </a:lnSpc>
              <a:spcBef>
                <a:spcPct val="0"/>
              </a:spcBef>
            </a:pPr>
            <a:r>
              <a:rPr lang="en-US" sz="3895">
                <a:solidFill>
                  <a:srgbClr val="FFFFFF"/>
                </a:solidFill>
                <a:latin typeface="DM Sans"/>
              </a:rPr>
              <a:t>Novembro/2023</a:t>
            </a:r>
          </a:p>
        </p:txBody>
      </p:sp>
    </p:spTree>
  </p:cSld>
  <p:clrMapOvr>
    <a:masterClrMapping/>
  </p:clrMapOvr>
</p:sld>
</file>

<file path=ppt/slides/slide3.xml><?xml version="1.0" encoding="utf-8"?>
<p:sld xmlns:p="http://schemas.openxmlformats.org/presentationml/2006/main" xmlns:a="http://schemas.openxmlformats.org/drawingml/2006/main">
  <p:cSld>
    <p:bg>
      <p:bgPr>
        <a:solidFill>
          <a:srgbClr val="C3EBEF"/>
        </a:solidFill>
      </p:bgPr>
    </p:bg>
    <p:spTree>
      <p:nvGrpSpPr>
        <p:cNvPr id="1" name=""/>
        <p:cNvGrpSpPr/>
        <p:nvPr/>
      </p:nvGrpSpPr>
      <p:grpSpPr>
        <a:xfrm>
          <a:off x="0" y="0"/>
          <a:ext cx="0" cy="0"/>
          <a:chOff x="0" y="0"/>
          <a:chExt cx="0" cy="0"/>
        </a:xfrm>
      </p:grpSpPr>
      <p:sp>
        <p:nvSpPr>
          <p:cNvPr name="TextBox 2" id="2"/>
          <p:cNvSpPr txBox="true"/>
          <p:nvPr/>
        </p:nvSpPr>
        <p:spPr>
          <a:xfrm rot="0">
            <a:off x="705345" y="3120701"/>
            <a:ext cx="7803065" cy="2724150"/>
          </a:xfrm>
          <a:prstGeom prst="rect">
            <a:avLst/>
          </a:prstGeom>
        </p:spPr>
        <p:txBody>
          <a:bodyPr anchor="t" rtlCol="false" tIns="0" lIns="0" bIns="0" rIns="0">
            <a:spAutoFit/>
          </a:bodyPr>
          <a:lstStyle/>
          <a:p>
            <a:pPr>
              <a:lnSpc>
                <a:spcPts val="10770"/>
              </a:lnSpc>
            </a:pPr>
            <a:r>
              <a:rPr lang="en-US" sz="8975">
                <a:solidFill>
                  <a:srgbClr val="5034C4"/>
                </a:solidFill>
                <a:latin typeface="DM Sans Bold"/>
              </a:rPr>
              <a:t>INTRODUÇÃO</a:t>
            </a:r>
          </a:p>
          <a:p>
            <a:pPr>
              <a:lnSpc>
                <a:spcPts val="10770"/>
              </a:lnSpc>
            </a:pPr>
          </a:p>
        </p:txBody>
      </p:sp>
      <p:sp>
        <p:nvSpPr>
          <p:cNvPr name="TextBox 3" id="3"/>
          <p:cNvSpPr txBox="true"/>
          <p:nvPr/>
        </p:nvSpPr>
        <p:spPr>
          <a:xfrm rot="0">
            <a:off x="10191750" y="1046162"/>
            <a:ext cx="6249323" cy="431800"/>
          </a:xfrm>
          <a:prstGeom prst="rect">
            <a:avLst/>
          </a:prstGeom>
        </p:spPr>
        <p:txBody>
          <a:bodyPr anchor="t" rtlCol="false" tIns="0" lIns="0" bIns="0" rIns="0">
            <a:spAutoFit/>
          </a:bodyPr>
          <a:lstStyle/>
          <a:p>
            <a:pPr>
              <a:lnSpc>
                <a:spcPts val="3500"/>
              </a:lnSpc>
            </a:pPr>
            <a:r>
              <a:rPr lang="en-US" sz="2500">
                <a:solidFill>
                  <a:srgbClr val="5034C4"/>
                </a:solidFill>
                <a:latin typeface="DM Sans"/>
              </a:rPr>
              <a:t>Contexto e Problema</a:t>
            </a:r>
          </a:p>
        </p:txBody>
      </p:sp>
      <p:sp>
        <p:nvSpPr>
          <p:cNvPr name="TextBox 4" id="4"/>
          <p:cNvSpPr txBox="true"/>
          <p:nvPr/>
        </p:nvSpPr>
        <p:spPr>
          <a:xfrm rot="0">
            <a:off x="9182060" y="1019175"/>
            <a:ext cx="667673" cy="533400"/>
          </a:xfrm>
          <a:prstGeom prst="rect">
            <a:avLst/>
          </a:prstGeom>
        </p:spPr>
        <p:txBody>
          <a:bodyPr anchor="t" rtlCol="false" tIns="0" lIns="0" bIns="0" rIns="0">
            <a:spAutoFit/>
          </a:bodyPr>
          <a:lstStyle/>
          <a:p>
            <a:pPr>
              <a:lnSpc>
                <a:spcPts val="4200"/>
              </a:lnSpc>
            </a:pPr>
            <a:r>
              <a:rPr lang="en-US" sz="3500">
                <a:solidFill>
                  <a:srgbClr val="7AC7CF"/>
                </a:solidFill>
                <a:latin typeface="DM Sans Bold"/>
              </a:rPr>
              <a:t>01</a:t>
            </a:r>
          </a:p>
        </p:txBody>
      </p:sp>
      <p:sp>
        <p:nvSpPr>
          <p:cNvPr name="TextBox 5" id="5"/>
          <p:cNvSpPr txBox="true"/>
          <p:nvPr/>
        </p:nvSpPr>
        <p:spPr>
          <a:xfrm rot="0">
            <a:off x="10191750" y="2077720"/>
            <a:ext cx="6249323" cy="431800"/>
          </a:xfrm>
          <a:prstGeom prst="rect">
            <a:avLst/>
          </a:prstGeom>
        </p:spPr>
        <p:txBody>
          <a:bodyPr anchor="t" rtlCol="false" tIns="0" lIns="0" bIns="0" rIns="0">
            <a:spAutoFit/>
          </a:bodyPr>
          <a:lstStyle/>
          <a:p>
            <a:pPr>
              <a:lnSpc>
                <a:spcPts val="3500"/>
              </a:lnSpc>
            </a:pPr>
            <a:r>
              <a:rPr lang="en-US" sz="2500">
                <a:solidFill>
                  <a:srgbClr val="5034C4"/>
                </a:solidFill>
                <a:latin typeface="DM Sans"/>
              </a:rPr>
              <a:t>Proposta de solução de software</a:t>
            </a:r>
          </a:p>
        </p:txBody>
      </p:sp>
      <p:sp>
        <p:nvSpPr>
          <p:cNvPr name="TextBox 6" id="6"/>
          <p:cNvSpPr txBox="true"/>
          <p:nvPr/>
        </p:nvSpPr>
        <p:spPr>
          <a:xfrm rot="0">
            <a:off x="9182060" y="2045970"/>
            <a:ext cx="667673" cy="542925"/>
          </a:xfrm>
          <a:prstGeom prst="rect">
            <a:avLst/>
          </a:prstGeom>
        </p:spPr>
        <p:txBody>
          <a:bodyPr anchor="t" rtlCol="false" tIns="0" lIns="0" bIns="0" rIns="0">
            <a:spAutoFit/>
          </a:bodyPr>
          <a:lstStyle/>
          <a:p>
            <a:pPr>
              <a:lnSpc>
                <a:spcPts val="4200"/>
              </a:lnSpc>
            </a:pPr>
            <a:r>
              <a:rPr lang="en-US" sz="3500">
                <a:solidFill>
                  <a:srgbClr val="7AC7CF"/>
                </a:solidFill>
                <a:latin typeface="DM Sans Bold"/>
              </a:rPr>
              <a:t>02</a:t>
            </a:r>
          </a:p>
        </p:txBody>
      </p:sp>
      <p:sp>
        <p:nvSpPr>
          <p:cNvPr name="TextBox 7" id="7"/>
          <p:cNvSpPr txBox="true"/>
          <p:nvPr/>
        </p:nvSpPr>
        <p:spPr>
          <a:xfrm rot="0">
            <a:off x="10191750" y="2896870"/>
            <a:ext cx="6249323" cy="869950"/>
          </a:xfrm>
          <a:prstGeom prst="rect">
            <a:avLst/>
          </a:prstGeom>
        </p:spPr>
        <p:txBody>
          <a:bodyPr anchor="t" rtlCol="false" tIns="0" lIns="0" bIns="0" rIns="0">
            <a:spAutoFit/>
          </a:bodyPr>
          <a:lstStyle/>
          <a:p>
            <a:pPr>
              <a:lnSpc>
                <a:spcPts val="3500"/>
              </a:lnSpc>
            </a:pPr>
            <a:r>
              <a:rPr lang="en-US" sz="2500">
                <a:solidFill>
                  <a:srgbClr val="5034C4"/>
                </a:solidFill>
                <a:latin typeface="DM Sans"/>
              </a:rPr>
              <a:t>Como foi feita a elicitaçao e especificação dos requisitos</a:t>
            </a:r>
          </a:p>
        </p:txBody>
      </p:sp>
      <p:sp>
        <p:nvSpPr>
          <p:cNvPr name="TextBox 8" id="8"/>
          <p:cNvSpPr txBox="true"/>
          <p:nvPr/>
        </p:nvSpPr>
        <p:spPr>
          <a:xfrm rot="0">
            <a:off x="9182060" y="3084195"/>
            <a:ext cx="667673" cy="542925"/>
          </a:xfrm>
          <a:prstGeom prst="rect">
            <a:avLst/>
          </a:prstGeom>
        </p:spPr>
        <p:txBody>
          <a:bodyPr anchor="t" rtlCol="false" tIns="0" lIns="0" bIns="0" rIns="0">
            <a:spAutoFit/>
          </a:bodyPr>
          <a:lstStyle/>
          <a:p>
            <a:pPr>
              <a:lnSpc>
                <a:spcPts val="4200"/>
              </a:lnSpc>
            </a:pPr>
            <a:r>
              <a:rPr lang="en-US" sz="3500">
                <a:solidFill>
                  <a:srgbClr val="7AC7CF"/>
                </a:solidFill>
                <a:latin typeface="DM Sans Bold"/>
              </a:rPr>
              <a:t>03</a:t>
            </a:r>
          </a:p>
        </p:txBody>
      </p:sp>
      <p:sp>
        <p:nvSpPr>
          <p:cNvPr name="TextBox 9" id="9"/>
          <p:cNvSpPr txBox="true"/>
          <p:nvPr/>
        </p:nvSpPr>
        <p:spPr>
          <a:xfrm rot="0">
            <a:off x="10191750" y="4133215"/>
            <a:ext cx="6249323" cy="431800"/>
          </a:xfrm>
          <a:prstGeom prst="rect">
            <a:avLst/>
          </a:prstGeom>
        </p:spPr>
        <p:txBody>
          <a:bodyPr anchor="t" rtlCol="false" tIns="0" lIns="0" bIns="0" rIns="0">
            <a:spAutoFit/>
          </a:bodyPr>
          <a:lstStyle/>
          <a:p>
            <a:pPr>
              <a:lnSpc>
                <a:spcPts val="3500"/>
              </a:lnSpc>
            </a:pPr>
            <a:r>
              <a:rPr lang="en-US" sz="2500">
                <a:solidFill>
                  <a:srgbClr val="5034C4"/>
                </a:solidFill>
                <a:latin typeface="DM Sans"/>
              </a:rPr>
              <a:t>Conceitos e tecnologias envolvidas</a:t>
            </a:r>
          </a:p>
        </p:txBody>
      </p:sp>
      <p:sp>
        <p:nvSpPr>
          <p:cNvPr name="TextBox 10" id="10"/>
          <p:cNvSpPr txBox="true"/>
          <p:nvPr/>
        </p:nvSpPr>
        <p:spPr>
          <a:xfrm rot="0">
            <a:off x="9144000" y="4101465"/>
            <a:ext cx="667673" cy="542925"/>
          </a:xfrm>
          <a:prstGeom prst="rect">
            <a:avLst/>
          </a:prstGeom>
        </p:spPr>
        <p:txBody>
          <a:bodyPr anchor="t" rtlCol="false" tIns="0" lIns="0" bIns="0" rIns="0">
            <a:spAutoFit/>
          </a:bodyPr>
          <a:lstStyle/>
          <a:p>
            <a:pPr>
              <a:lnSpc>
                <a:spcPts val="4200"/>
              </a:lnSpc>
            </a:pPr>
            <a:r>
              <a:rPr lang="en-US" sz="3500">
                <a:solidFill>
                  <a:srgbClr val="7AC7CF"/>
                </a:solidFill>
                <a:latin typeface="DM Sans Bold"/>
              </a:rPr>
              <a:t>04</a:t>
            </a:r>
          </a:p>
        </p:txBody>
      </p:sp>
      <p:sp>
        <p:nvSpPr>
          <p:cNvPr name="TextBox 11" id="11"/>
          <p:cNvSpPr txBox="true"/>
          <p:nvPr/>
        </p:nvSpPr>
        <p:spPr>
          <a:xfrm rot="0">
            <a:off x="10191750" y="5150485"/>
            <a:ext cx="6249323" cy="431800"/>
          </a:xfrm>
          <a:prstGeom prst="rect">
            <a:avLst/>
          </a:prstGeom>
        </p:spPr>
        <p:txBody>
          <a:bodyPr anchor="t" rtlCol="false" tIns="0" lIns="0" bIns="0" rIns="0">
            <a:spAutoFit/>
          </a:bodyPr>
          <a:lstStyle/>
          <a:p>
            <a:pPr>
              <a:lnSpc>
                <a:spcPts val="3500"/>
              </a:lnSpc>
            </a:pPr>
            <a:r>
              <a:rPr lang="en-US" sz="2500">
                <a:solidFill>
                  <a:srgbClr val="5034C4"/>
                </a:solidFill>
                <a:latin typeface="DM Sans"/>
              </a:rPr>
              <a:t>Situação atual</a:t>
            </a:r>
          </a:p>
        </p:txBody>
      </p:sp>
      <p:sp>
        <p:nvSpPr>
          <p:cNvPr name="TextBox 12" id="12"/>
          <p:cNvSpPr txBox="true"/>
          <p:nvPr/>
        </p:nvSpPr>
        <p:spPr>
          <a:xfrm rot="0">
            <a:off x="9182060" y="5118735"/>
            <a:ext cx="667673" cy="542925"/>
          </a:xfrm>
          <a:prstGeom prst="rect">
            <a:avLst/>
          </a:prstGeom>
        </p:spPr>
        <p:txBody>
          <a:bodyPr anchor="t" rtlCol="false" tIns="0" lIns="0" bIns="0" rIns="0">
            <a:spAutoFit/>
          </a:bodyPr>
          <a:lstStyle/>
          <a:p>
            <a:pPr>
              <a:lnSpc>
                <a:spcPts val="4200"/>
              </a:lnSpc>
            </a:pPr>
            <a:r>
              <a:rPr lang="en-US" sz="3500">
                <a:solidFill>
                  <a:srgbClr val="7AC7CF"/>
                </a:solidFill>
                <a:latin typeface="DM Sans Bold"/>
              </a:rPr>
              <a:t>05</a:t>
            </a:r>
          </a:p>
        </p:txBody>
      </p:sp>
      <p:sp>
        <p:nvSpPr>
          <p:cNvPr name="TextBox 13" id="13"/>
          <p:cNvSpPr txBox="true"/>
          <p:nvPr/>
        </p:nvSpPr>
        <p:spPr>
          <a:xfrm rot="0">
            <a:off x="10191750" y="6072822"/>
            <a:ext cx="6249323" cy="869752"/>
          </a:xfrm>
          <a:prstGeom prst="rect">
            <a:avLst/>
          </a:prstGeom>
        </p:spPr>
        <p:txBody>
          <a:bodyPr anchor="t" rtlCol="false" tIns="0" lIns="0" bIns="0" rIns="0">
            <a:spAutoFit/>
          </a:bodyPr>
          <a:lstStyle/>
          <a:p>
            <a:pPr>
              <a:lnSpc>
                <a:spcPts val="3500"/>
              </a:lnSpc>
            </a:pPr>
            <a:r>
              <a:rPr lang="en-US" sz="2500">
                <a:solidFill>
                  <a:srgbClr val="5034C4"/>
                </a:solidFill>
                <a:latin typeface="DM Sans"/>
              </a:rPr>
              <a:t>Requisitos funcionais: Casos de uso de baixo e de alto nível</a:t>
            </a:r>
          </a:p>
        </p:txBody>
      </p:sp>
      <p:sp>
        <p:nvSpPr>
          <p:cNvPr name="TextBox 14" id="14"/>
          <p:cNvSpPr txBox="true"/>
          <p:nvPr/>
        </p:nvSpPr>
        <p:spPr>
          <a:xfrm rot="0">
            <a:off x="9182060" y="6264910"/>
            <a:ext cx="667673" cy="533400"/>
          </a:xfrm>
          <a:prstGeom prst="rect">
            <a:avLst/>
          </a:prstGeom>
        </p:spPr>
        <p:txBody>
          <a:bodyPr anchor="t" rtlCol="false" tIns="0" lIns="0" bIns="0" rIns="0">
            <a:spAutoFit/>
          </a:bodyPr>
          <a:lstStyle/>
          <a:p>
            <a:pPr>
              <a:lnSpc>
                <a:spcPts val="4200"/>
              </a:lnSpc>
            </a:pPr>
            <a:r>
              <a:rPr lang="en-US" sz="3500">
                <a:solidFill>
                  <a:srgbClr val="7AC7CF"/>
                </a:solidFill>
                <a:latin typeface="DM Sans Bold"/>
              </a:rPr>
              <a:t>06</a:t>
            </a:r>
          </a:p>
        </p:txBody>
      </p:sp>
      <p:sp>
        <p:nvSpPr>
          <p:cNvPr name="TextBox 15" id="15"/>
          <p:cNvSpPr txBox="true"/>
          <p:nvPr/>
        </p:nvSpPr>
        <p:spPr>
          <a:xfrm rot="0">
            <a:off x="10191750" y="7361148"/>
            <a:ext cx="6249323" cy="431800"/>
          </a:xfrm>
          <a:prstGeom prst="rect">
            <a:avLst/>
          </a:prstGeom>
        </p:spPr>
        <p:txBody>
          <a:bodyPr anchor="t" rtlCol="false" tIns="0" lIns="0" bIns="0" rIns="0">
            <a:spAutoFit/>
          </a:bodyPr>
          <a:lstStyle/>
          <a:p>
            <a:pPr>
              <a:lnSpc>
                <a:spcPts val="3500"/>
              </a:lnSpc>
            </a:pPr>
            <a:r>
              <a:rPr lang="en-US" sz="2500">
                <a:solidFill>
                  <a:srgbClr val="5034C4"/>
                </a:solidFill>
                <a:latin typeface="DM Sans"/>
              </a:rPr>
              <a:t>Diagrama de Classes</a:t>
            </a:r>
          </a:p>
        </p:txBody>
      </p:sp>
      <p:sp>
        <p:nvSpPr>
          <p:cNvPr name="TextBox 16" id="16"/>
          <p:cNvSpPr txBox="true"/>
          <p:nvPr/>
        </p:nvSpPr>
        <p:spPr>
          <a:xfrm rot="0">
            <a:off x="9182060" y="7334161"/>
            <a:ext cx="667673" cy="533400"/>
          </a:xfrm>
          <a:prstGeom prst="rect">
            <a:avLst/>
          </a:prstGeom>
        </p:spPr>
        <p:txBody>
          <a:bodyPr anchor="t" rtlCol="false" tIns="0" lIns="0" bIns="0" rIns="0">
            <a:spAutoFit/>
          </a:bodyPr>
          <a:lstStyle/>
          <a:p>
            <a:pPr>
              <a:lnSpc>
                <a:spcPts val="4200"/>
              </a:lnSpc>
            </a:pPr>
            <a:r>
              <a:rPr lang="en-US" sz="3500">
                <a:solidFill>
                  <a:srgbClr val="7AC7CF"/>
                </a:solidFill>
                <a:latin typeface="DM Sans Bold"/>
              </a:rPr>
              <a:t>07</a:t>
            </a:r>
          </a:p>
        </p:txBody>
      </p:sp>
      <p:sp>
        <p:nvSpPr>
          <p:cNvPr name="TextBox 17" id="17"/>
          <p:cNvSpPr txBox="true"/>
          <p:nvPr/>
        </p:nvSpPr>
        <p:spPr>
          <a:xfrm rot="0">
            <a:off x="10191750" y="8370798"/>
            <a:ext cx="6249323" cy="431800"/>
          </a:xfrm>
          <a:prstGeom prst="rect">
            <a:avLst/>
          </a:prstGeom>
        </p:spPr>
        <p:txBody>
          <a:bodyPr anchor="t" rtlCol="false" tIns="0" lIns="0" bIns="0" rIns="0">
            <a:spAutoFit/>
          </a:bodyPr>
          <a:lstStyle/>
          <a:p>
            <a:pPr>
              <a:lnSpc>
                <a:spcPts val="3500"/>
              </a:lnSpc>
            </a:pPr>
            <a:r>
              <a:rPr lang="en-US" sz="2500">
                <a:solidFill>
                  <a:srgbClr val="5034C4"/>
                </a:solidFill>
                <a:latin typeface="DM Sans"/>
              </a:rPr>
              <a:t>Protótipo de Interfaces</a:t>
            </a:r>
          </a:p>
        </p:txBody>
      </p:sp>
      <p:sp>
        <p:nvSpPr>
          <p:cNvPr name="TextBox 18" id="18"/>
          <p:cNvSpPr txBox="true"/>
          <p:nvPr/>
        </p:nvSpPr>
        <p:spPr>
          <a:xfrm rot="0">
            <a:off x="9182060" y="8343811"/>
            <a:ext cx="667673" cy="533400"/>
          </a:xfrm>
          <a:prstGeom prst="rect">
            <a:avLst/>
          </a:prstGeom>
        </p:spPr>
        <p:txBody>
          <a:bodyPr anchor="t" rtlCol="false" tIns="0" lIns="0" bIns="0" rIns="0">
            <a:spAutoFit/>
          </a:bodyPr>
          <a:lstStyle/>
          <a:p>
            <a:pPr>
              <a:lnSpc>
                <a:spcPts val="4200"/>
              </a:lnSpc>
            </a:pPr>
            <a:r>
              <a:rPr lang="en-US" sz="3500">
                <a:solidFill>
                  <a:srgbClr val="7AC7CF"/>
                </a:solidFill>
                <a:latin typeface="DM Sans Bold"/>
              </a:rPr>
              <a:t>08</a:t>
            </a:r>
          </a:p>
        </p:txBody>
      </p:sp>
      <p:sp>
        <p:nvSpPr>
          <p:cNvPr name="TextBox 19" id="19"/>
          <p:cNvSpPr txBox="true"/>
          <p:nvPr/>
        </p:nvSpPr>
        <p:spPr>
          <a:xfrm rot="0">
            <a:off x="9182060" y="9248775"/>
            <a:ext cx="667673" cy="533400"/>
          </a:xfrm>
          <a:prstGeom prst="rect">
            <a:avLst/>
          </a:prstGeom>
        </p:spPr>
        <p:txBody>
          <a:bodyPr anchor="t" rtlCol="false" tIns="0" lIns="0" bIns="0" rIns="0">
            <a:spAutoFit/>
          </a:bodyPr>
          <a:lstStyle/>
          <a:p>
            <a:pPr>
              <a:lnSpc>
                <a:spcPts val="4200"/>
              </a:lnSpc>
            </a:pPr>
            <a:r>
              <a:rPr lang="en-US" sz="3500">
                <a:solidFill>
                  <a:srgbClr val="7AC7CF"/>
                </a:solidFill>
                <a:latin typeface="DM Sans Bold"/>
              </a:rPr>
              <a:t>08</a:t>
            </a:r>
          </a:p>
        </p:txBody>
      </p:sp>
      <p:sp>
        <p:nvSpPr>
          <p:cNvPr name="TextBox 20" id="20"/>
          <p:cNvSpPr txBox="true"/>
          <p:nvPr/>
        </p:nvSpPr>
        <p:spPr>
          <a:xfrm rot="0">
            <a:off x="10191750" y="9275762"/>
            <a:ext cx="6249323" cy="431800"/>
          </a:xfrm>
          <a:prstGeom prst="rect">
            <a:avLst/>
          </a:prstGeom>
        </p:spPr>
        <p:txBody>
          <a:bodyPr anchor="t" rtlCol="false" tIns="0" lIns="0" bIns="0" rIns="0">
            <a:spAutoFit/>
          </a:bodyPr>
          <a:lstStyle/>
          <a:p>
            <a:pPr>
              <a:lnSpc>
                <a:spcPts val="3500"/>
              </a:lnSpc>
            </a:pPr>
            <a:r>
              <a:rPr lang="en-US" sz="2500">
                <a:solidFill>
                  <a:srgbClr val="5034C4"/>
                </a:solidFill>
                <a:latin typeface="DM Sans"/>
              </a:rPr>
              <a:t>Conclusão</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460380" y="1028663"/>
            <a:ext cx="16034284" cy="2194602"/>
          </a:xfrm>
          <a:prstGeom prst="rect">
            <a:avLst/>
          </a:prstGeom>
        </p:spPr>
        <p:txBody>
          <a:bodyPr anchor="t" rtlCol="false" tIns="0" lIns="0" bIns="0" rIns="0">
            <a:spAutoFit/>
          </a:bodyPr>
          <a:lstStyle/>
          <a:p>
            <a:pPr>
              <a:lnSpc>
                <a:spcPts val="8674"/>
              </a:lnSpc>
            </a:pPr>
            <a:r>
              <a:rPr lang="en-US" sz="7228">
                <a:solidFill>
                  <a:srgbClr val="7AC7CF"/>
                </a:solidFill>
                <a:latin typeface="DM Sans Bold"/>
              </a:rPr>
              <a:t>Contexto e Problema</a:t>
            </a:r>
          </a:p>
          <a:p>
            <a:pPr>
              <a:lnSpc>
                <a:spcPts val="8674"/>
              </a:lnSpc>
            </a:pPr>
          </a:p>
        </p:txBody>
      </p:sp>
      <p:sp>
        <p:nvSpPr>
          <p:cNvPr name="AutoShape 3" id="3"/>
          <p:cNvSpPr/>
          <p:nvPr/>
        </p:nvSpPr>
        <p:spPr>
          <a:xfrm rot="0">
            <a:off x="-171459" y="5315114"/>
            <a:ext cx="18578615" cy="5211459"/>
          </a:xfrm>
          <a:prstGeom prst="rect">
            <a:avLst/>
          </a:prstGeom>
          <a:solidFill>
            <a:srgbClr val="5034C4">
              <a:alpha val="4706"/>
            </a:srgbClr>
          </a:solidFill>
        </p:spPr>
      </p:sp>
      <p:sp>
        <p:nvSpPr>
          <p:cNvPr name="Freeform 4" id="4"/>
          <p:cNvSpPr/>
          <p:nvPr/>
        </p:nvSpPr>
        <p:spPr>
          <a:xfrm flipH="false" flipV="false" rot="0">
            <a:off x="15657163" y="1841885"/>
            <a:ext cx="2360802" cy="1665438"/>
          </a:xfrm>
          <a:custGeom>
            <a:avLst/>
            <a:gdLst/>
            <a:ahLst/>
            <a:cxnLst/>
            <a:rect r="r" b="b" t="t" l="l"/>
            <a:pathLst>
              <a:path h="1665438" w="2360802">
                <a:moveTo>
                  <a:pt x="0" y="0"/>
                </a:moveTo>
                <a:lnTo>
                  <a:pt x="2360802" y="0"/>
                </a:lnTo>
                <a:lnTo>
                  <a:pt x="2360802" y="1665438"/>
                </a:lnTo>
                <a:lnTo>
                  <a:pt x="0" y="166543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5942496" y="651492"/>
            <a:ext cx="1790136" cy="1790136"/>
          </a:xfrm>
          <a:custGeom>
            <a:avLst/>
            <a:gdLst/>
            <a:ahLst/>
            <a:cxnLst/>
            <a:rect r="r" b="b" t="t" l="l"/>
            <a:pathLst>
              <a:path h="1790136" w="1790136">
                <a:moveTo>
                  <a:pt x="0" y="0"/>
                </a:moveTo>
                <a:lnTo>
                  <a:pt x="1790136" y="0"/>
                </a:lnTo>
                <a:lnTo>
                  <a:pt x="1790136" y="1790136"/>
                </a:lnTo>
                <a:lnTo>
                  <a:pt x="0" y="1790136"/>
                </a:lnTo>
                <a:lnTo>
                  <a:pt x="0" y="0"/>
                </a:lnTo>
                <a:close/>
              </a:path>
            </a:pathLst>
          </a:custGeom>
          <a:blipFill>
            <a:blip r:embed="rId4"/>
            <a:stretch>
              <a:fillRect l="0" t="0" r="0" b="0"/>
            </a:stretch>
          </a:blipFill>
        </p:spPr>
      </p:sp>
      <p:sp>
        <p:nvSpPr>
          <p:cNvPr name="TextBox 6" id="6"/>
          <p:cNvSpPr txBox="true"/>
          <p:nvPr/>
        </p:nvSpPr>
        <p:spPr>
          <a:xfrm rot="0">
            <a:off x="460380" y="6032712"/>
            <a:ext cx="5723715" cy="1616808"/>
          </a:xfrm>
          <a:prstGeom prst="rect">
            <a:avLst/>
          </a:prstGeom>
        </p:spPr>
        <p:txBody>
          <a:bodyPr anchor="t" rtlCol="false" tIns="0" lIns="0" bIns="0" rIns="0">
            <a:spAutoFit/>
          </a:bodyPr>
          <a:lstStyle/>
          <a:p>
            <a:pPr marL="667615" indent="-333808" lvl="1">
              <a:lnSpc>
                <a:spcPts val="4329"/>
              </a:lnSpc>
              <a:buFont typeface="Arial"/>
              <a:buChar char="•"/>
            </a:pPr>
            <a:r>
              <a:rPr lang="en-US" sz="3092">
                <a:solidFill>
                  <a:srgbClr val="5034C4"/>
                </a:solidFill>
                <a:latin typeface="DM Sans"/>
              </a:rPr>
              <a:t>Viajar para um país estrangeiro</a:t>
            </a:r>
          </a:p>
          <a:p>
            <a:pPr marL="667615" indent="-333808" lvl="1">
              <a:lnSpc>
                <a:spcPts val="4329"/>
              </a:lnSpc>
              <a:buFont typeface="Arial"/>
              <a:buChar char="•"/>
            </a:pPr>
            <a:r>
              <a:rPr lang="en-US" sz="3092">
                <a:solidFill>
                  <a:srgbClr val="5034C4"/>
                </a:solidFill>
                <a:latin typeface="DM Sans"/>
              </a:rPr>
              <a:t>Diferentes culturas</a:t>
            </a:r>
          </a:p>
        </p:txBody>
      </p:sp>
      <p:sp>
        <p:nvSpPr>
          <p:cNvPr name="TextBox 7" id="7"/>
          <p:cNvSpPr txBox="true"/>
          <p:nvPr/>
        </p:nvSpPr>
        <p:spPr>
          <a:xfrm rot="0">
            <a:off x="460380" y="4746957"/>
            <a:ext cx="7259093" cy="568158"/>
          </a:xfrm>
          <a:prstGeom prst="rect">
            <a:avLst/>
          </a:prstGeom>
        </p:spPr>
        <p:txBody>
          <a:bodyPr anchor="t" rtlCol="false" tIns="0" lIns="0" bIns="0" rIns="0">
            <a:spAutoFit/>
          </a:bodyPr>
          <a:lstStyle/>
          <a:p>
            <a:pPr>
              <a:lnSpc>
                <a:spcPts val="4521"/>
              </a:lnSpc>
            </a:pPr>
            <a:r>
              <a:rPr lang="en-US" sz="3767">
                <a:solidFill>
                  <a:srgbClr val="7AC7CF"/>
                </a:solidFill>
                <a:latin typeface="DM Sans Bold"/>
              </a:rPr>
              <a:t>Contexto</a:t>
            </a:r>
          </a:p>
        </p:txBody>
      </p:sp>
      <p:sp>
        <p:nvSpPr>
          <p:cNvPr name="TextBox 8" id="8"/>
          <p:cNvSpPr txBox="true"/>
          <p:nvPr/>
        </p:nvSpPr>
        <p:spPr>
          <a:xfrm rot="0">
            <a:off x="8091872" y="4746957"/>
            <a:ext cx="7259093" cy="568158"/>
          </a:xfrm>
          <a:prstGeom prst="rect">
            <a:avLst/>
          </a:prstGeom>
        </p:spPr>
        <p:txBody>
          <a:bodyPr anchor="t" rtlCol="false" tIns="0" lIns="0" bIns="0" rIns="0">
            <a:spAutoFit/>
          </a:bodyPr>
          <a:lstStyle/>
          <a:p>
            <a:pPr>
              <a:lnSpc>
                <a:spcPts val="4521"/>
              </a:lnSpc>
            </a:pPr>
            <a:r>
              <a:rPr lang="en-US" sz="3767">
                <a:solidFill>
                  <a:srgbClr val="7AC7CF"/>
                </a:solidFill>
                <a:latin typeface="DM Sans Bold"/>
              </a:rPr>
              <a:t>Problema</a:t>
            </a:r>
          </a:p>
        </p:txBody>
      </p:sp>
      <p:sp>
        <p:nvSpPr>
          <p:cNvPr name="TextBox 9" id="9"/>
          <p:cNvSpPr txBox="true"/>
          <p:nvPr/>
        </p:nvSpPr>
        <p:spPr>
          <a:xfrm rot="0">
            <a:off x="8091872" y="6032712"/>
            <a:ext cx="10600514" cy="1616808"/>
          </a:xfrm>
          <a:prstGeom prst="rect">
            <a:avLst/>
          </a:prstGeom>
        </p:spPr>
        <p:txBody>
          <a:bodyPr anchor="t" rtlCol="false" tIns="0" lIns="0" bIns="0" rIns="0">
            <a:spAutoFit/>
          </a:bodyPr>
          <a:lstStyle/>
          <a:p>
            <a:pPr marL="667615" indent="-333808" lvl="1">
              <a:lnSpc>
                <a:spcPts val="4329"/>
              </a:lnSpc>
              <a:buFont typeface="Arial"/>
              <a:buChar char="•"/>
            </a:pPr>
            <a:r>
              <a:rPr lang="en-US" sz="3092">
                <a:solidFill>
                  <a:srgbClr val="5034C4"/>
                </a:solidFill>
                <a:latin typeface="DM Sans"/>
              </a:rPr>
              <a:t>Incapacidade de se comunicar efetivamente no idioma local</a:t>
            </a:r>
          </a:p>
          <a:p>
            <a:pPr>
              <a:lnSpc>
                <a:spcPts val="4329"/>
              </a:lnSpc>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460380" y="1028663"/>
            <a:ext cx="16034284" cy="2194602"/>
          </a:xfrm>
          <a:prstGeom prst="rect">
            <a:avLst/>
          </a:prstGeom>
        </p:spPr>
        <p:txBody>
          <a:bodyPr anchor="t" rtlCol="false" tIns="0" lIns="0" bIns="0" rIns="0">
            <a:spAutoFit/>
          </a:bodyPr>
          <a:lstStyle/>
          <a:p>
            <a:pPr>
              <a:lnSpc>
                <a:spcPts val="8674"/>
              </a:lnSpc>
            </a:pPr>
            <a:r>
              <a:rPr lang="en-US" sz="7228">
                <a:solidFill>
                  <a:srgbClr val="7AC7CF"/>
                </a:solidFill>
                <a:latin typeface="DM Sans"/>
              </a:rPr>
              <a:t>Proposta de Solução de Software</a:t>
            </a:r>
          </a:p>
          <a:p>
            <a:pPr>
              <a:lnSpc>
                <a:spcPts val="8674"/>
              </a:lnSpc>
            </a:pPr>
          </a:p>
        </p:txBody>
      </p:sp>
      <p:sp>
        <p:nvSpPr>
          <p:cNvPr name="AutoShape 3" id="3"/>
          <p:cNvSpPr/>
          <p:nvPr/>
        </p:nvSpPr>
        <p:spPr>
          <a:xfrm rot="0">
            <a:off x="-171459" y="5315114"/>
            <a:ext cx="18578615" cy="5211459"/>
          </a:xfrm>
          <a:prstGeom prst="rect">
            <a:avLst/>
          </a:prstGeom>
          <a:solidFill>
            <a:srgbClr val="5034C4">
              <a:alpha val="4706"/>
            </a:srgbClr>
          </a:solidFill>
        </p:spPr>
      </p:sp>
      <p:sp>
        <p:nvSpPr>
          <p:cNvPr name="Freeform 4" id="4"/>
          <p:cNvSpPr/>
          <p:nvPr/>
        </p:nvSpPr>
        <p:spPr>
          <a:xfrm flipH="false" flipV="false" rot="0">
            <a:off x="15657163" y="1841885"/>
            <a:ext cx="2360802" cy="1665438"/>
          </a:xfrm>
          <a:custGeom>
            <a:avLst/>
            <a:gdLst/>
            <a:ahLst/>
            <a:cxnLst/>
            <a:rect r="r" b="b" t="t" l="l"/>
            <a:pathLst>
              <a:path h="1665438" w="2360802">
                <a:moveTo>
                  <a:pt x="0" y="0"/>
                </a:moveTo>
                <a:lnTo>
                  <a:pt x="2360802" y="0"/>
                </a:lnTo>
                <a:lnTo>
                  <a:pt x="2360802" y="1665438"/>
                </a:lnTo>
                <a:lnTo>
                  <a:pt x="0" y="166543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8930072" y="4574800"/>
            <a:ext cx="921075" cy="740314"/>
          </a:xfrm>
          <a:custGeom>
            <a:avLst/>
            <a:gdLst/>
            <a:ahLst/>
            <a:cxnLst/>
            <a:rect r="r" b="b" t="t" l="l"/>
            <a:pathLst>
              <a:path h="740314" w="921075">
                <a:moveTo>
                  <a:pt x="0" y="0"/>
                </a:moveTo>
                <a:lnTo>
                  <a:pt x="921075" y="0"/>
                </a:lnTo>
                <a:lnTo>
                  <a:pt x="921075" y="740314"/>
                </a:lnTo>
                <a:lnTo>
                  <a:pt x="0" y="74031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708765" y="4655000"/>
            <a:ext cx="660131" cy="660131"/>
          </a:xfrm>
          <a:custGeom>
            <a:avLst/>
            <a:gdLst/>
            <a:ahLst/>
            <a:cxnLst/>
            <a:rect r="r" b="b" t="t" l="l"/>
            <a:pathLst>
              <a:path h="660131" w="660131">
                <a:moveTo>
                  <a:pt x="0" y="0"/>
                </a:moveTo>
                <a:lnTo>
                  <a:pt x="660131" y="0"/>
                </a:lnTo>
                <a:lnTo>
                  <a:pt x="660131" y="660132"/>
                </a:lnTo>
                <a:lnTo>
                  <a:pt x="0" y="660132"/>
                </a:lnTo>
                <a:lnTo>
                  <a:pt x="0" y="0"/>
                </a:lnTo>
                <a:close/>
              </a:path>
            </a:pathLst>
          </a:custGeom>
          <a:blipFill>
            <a:blip r:embed="rId6"/>
            <a:stretch>
              <a:fillRect l="0" t="0" r="0" b="0"/>
            </a:stretch>
          </a:blipFill>
        </p:spPr>
      </p:sp>
      <p:sp>
        <p:nvSpPr>
          <p:cNvPr name="TextBox 7" id="7"/>
          <p:cNvSpPr txBox="true"/>
          <p:nvPr/>
        </p:nvSpPr>
        <p:spPr>
          <a:xfrm rot="0">
            <a:off x="310757" y="5828537"/>
            <a:ext cx="10600514" cy="2159456"/>
          </a:xfrm>
          <a:prstGeom prst="rect">
            <a:avLst/>
          </a:prstGeom>
        </p:spPr>
        <p:txBody>
          <a:bodyPr anchor="t" rtlCol="false" tIns="0" lIns="0" bIns="0" rIns="0">
            <a:spAutoFit/>
          </a:bodyPr>
          <a:lstStyle/>
          <a:p>
            <a:pPr marL="667616" indent="-333808" lvl="1">
              <a:lnSpc>
                <a:spcPts val="4329"/>
              </a:lnSpc>
              <a:buFont typeface="Arial"/>
              <a:buChar char="•"/>
            </a:pPr>
            <a:r>
              <a:rPr lang="en-US" sz="3092">
                <a:solidFill>
                  <a:srgbClr val="5034C4"/>
                </a:solidFill>
                <a:latin typeface="DM Sans"/>
              </a:rPr>
              <a:t>Usabilidade</a:t>
            </a:r>
          </a:p>
          <a:p>
            <a:pPr marL="667616" indent="-333808" lvl="1">
              <a:lnSpc>
                <a:spcPts val="4329"/>
              </a:lnSpc>
              <a:buFont typeface="Arial"/>
              <a:buChar char="•"/>
            </a:pPr>
            <a:r>
              <a:rPr lang="en-US" sz="3092">
                <a:solidFill>
                  <a:srgbClr val="5034C4"/>
                </a:solidFill>
                <a:latin typeface="DM Sans"/>
              </a:rPr>
              <a:t>Suporte  ao idioma</a:t>
            </a:r>
          </a:p>
          <a:p>
            <a:pPr marL="667616" indent="-333808" lvl="1">
              <a:lnSpc>
                <a:spcPts val="4329"/>
              </a:lnSpc>
              <a:buFont typeface="Arial"/>
              <a:buChar char="•"/>
            </a:pPr>
            <a:r>
              <a:rPr lang="en-US" sz="3092">
                <a:solidFill>
                  <a:srgbClr val="5034C4"/>
                </a:solidFill>
                <a:latin typeface="DM Sans"/>
              </a:rPr>
              <a:t>Agilidade</a:t>
            </a:r>
          </a:p>
          <a:p>
            <a:pPr marL="667616" indent="-333808" lvl="1">
              <a:lnSpc>
                <a:spcPts val="4329"/>
              </a:lnSpc>
              <a:buFont typeface="Arial"/>
              <a:buChar char="•"/>
            </a:pPr>
            <a:r>
              <a:rPr lang="en-US" sz="3092">
                <a:solidFill>
                  <a:srgbClr val="5034C4"/>
                </a:solidFill>
                <a:latin typeface="DM Sans"/>
              </a:rPr>
              <a:t>Segurança</a:t>
            </a:r>
          </a:p>
        </p:txBody>
      </p:sp>
      <p:sp>
        <p:nvSpPr>
          <p:cNvPr name="TextBox 8" id="8"/>
          <p:cNvSpPr txBox="true"/>
          <p:nvPr/>
        </p:nvSpPr>
        <p:spPr>
          <a:xfrm rot="0">
            <a:off x="460380" y="4746940"/>
            <a:ext cx="7259093" cy="568192"/>
          </a:xfrm>
          <a:prstGeom prst="rect">
            <a:avLst/>
          </a:prstGeom>
        </p:spPr>
        <p:txBody>
          <a:bodyPr anchor="t" rtlCol="false" tIns="0" lIns="0" bIns="0" rIns="0">
            <a:spAutoFit/>
          </a:bodyPr>
          <a:lstStyle/>
          <a:p>
            <a:pPr>
              <a:lnSpc>
                <a:spcPts val="4521"/>
              </a:lnSpc>
            </a:pPr>
            <a:r>
              <a:rPr lang="en-US" sz="3767">
                <a:solidFill>
                  <a:srgbClr val="7AC7CF"/>
                </a:solidFill>
                <a:latin typeface="DM Sans Bold"/>
              </a:rPr>
              <a:t>         Metas</a:t>
            </a:r>
          </a:p>
        </p:txBody>
      </p:sp>
      <p:sp>
        <p:nvSpPr>
          <p:cNvPr name="TextBox 9" id="9"/>
          <p:cNvSpPr txBox="true"/>
          <p:nvPr/>
        </p:nvSpPr>
        <p:spPr>
          <a:xfrm rot="0">
            <a:off x="8930072" y="4746940"/>
            <a:ext cx="7259093" cy="568192"/>
          </a:xfrm>
          <a:prstGeom prst="rect">
            <a:avLst/>
          </a:prstGeom>
        </p:spPr>
        <p:txBody>
          <a:bodyPr anchor="t" rtlCol="false" tIns="0" lIns="0" bIns="0" rIns="0">
            <a:spAutoFit/>
          </a:bodyPr>
          <a:lstStyle/>
          <a:p>
            <a:pPr>
              <a:lnSpc>
                <a:spcPts val="4521"/>
              </a:lnSpc>
            </a:pPr>
            <a:r>
              <a:rPr lang="en-US" sz="3767">
                <a:solidFill>
                  <a:srgbClr val="7AC7CF"/>
                </a:solidFill>
                <a:latin typeface="DM Sans Bold"/>
              </a:rPr>
              <a:t>        Objetivos</a:t>
            </a:r>
          </a:p>
        </p:txBody>
      </p:sp>
      <p:sp>
        <p:nvSpPr>
          <p:cNvPr name="TextBox 10" id="10"/>
          <p:cNvSpPr txBox="true"/>
          <p:nvPr/>
        </p:nvSpPr>
        <p:spPr>
          <a:xfrm rot="0">
            <a:off x="8930072" y="5557121"/>
            <a:ext cx="10600514" cy="2702287"/>
          </a:xfrm>
          <a:prstGeom prst="rect">
            <a:avLst/>
          </a:prstGeom>
        </p:spPr>
        <p:txBody>
          <a:bodyPr anchor="t" rtlCol="false" tIns="0" lIns="0" bIns="0" rIns="0">
            <a:spAutoFit/>
          </a:bodyPr>
          <a:lstStyle/>
          <a:p>
            <a:pPr marL="667616" indent="-333808" lvl="1">
              <a:lnSpc>
                <a:spcPts val="4329"/>
              </a:lnSpc>
              <a:buFont typeface="Arial"/>
              <a:buChar char="•"/>
            </a:pPr>
            <a:r>
              <a:rPr lang="en-US" sz="3092">
                <a:solidFill>
                  <a:srgbClr val="5034C4"/>
                </a:solidFill>
                <a:latin typeface="DM Sans"/>
              </a:rPr>
              <a:t>Conexão</a:t>
            </a:r>
          </a:p>
          <a:p>
            <a:pPr marL="667616" indent="-333808" lvl="1">
              <a:lnSpc>
                <a:spcPts val="4329"/>
              </a:lnSpc>
              <a:buFont typeface="Arial"/>
              <a:buChar char="•"/>
            </a:pPr>
            <a:r>
              <a:rPr lang="en-US" sz="3092">
                <a:solidFill>
                  <a:srgbClr val="5034C4"/>
                </a:solidFill>
                <a:latin typeface="DM Sans"/>
              </a:rPr>
              <a:t>Comunicação e Exploração do país</a:t>
            </a:r>
          </a:p>
          <a:p>
            <a:pPr marL="667616" indent="-333808" lvl="1">
              <a:lnSpc>
                <a:spcPts val="4329"/>
              </a:lnSpc>
              <a:buFont typeface="Arial"/>
              <a:buChar char="•"/>
            </a:pPr>
            <a:r>
              <a:rPr lang="en-US" sz="3092">
                <a:solidFill>
                  <a:srgbClr val="5034C4"/>
                </a:solidFill>
                <a:latin typeface="DM Sans"/>
              </a:rPr>
              <a:t>Experiência de intercâmbio cultural</a:t>
            </a:r>
          </a:p>
          <a:p>
            <a:pPr marL="667616" indent="-333808" lvl="1">
              <a:lnSpc>
                <a:spcPts val="4329"/>
              </a:lnSpc>
              <a:buFont typeface="Arial"/>
              <a:buChar char="•"/>
            </a:pPr>
            <a:r>
              <a:rPr lang="en-US" sz="3092">
                <a:solidFill>
                  <a:srgbClr val="5034C4"/>
                </a:solidFill>
                <a:latin typeface="DM Sans"/>
              </a:rPr>
              <a:t>Eliminação de fontes de pesquisa</a:t>
            </a:r>
          </a:p>
          <a:p>
            <a:pPr marL="667616" indent="-333808" lvl="1">
              <a:lnSpc>
                <a:spcPts val="4329"/>
              </a:lnSpc>
              <a:buFont typeface="Arial"/>
              <a:buChar char="•"/>
            </a:pPr>
            <a:r>
              <a:rPr lang="en-US" sz="3092">
                <a:solidFill>
                  <a:srgbClr val="5034C4"/>
                </a:solidFill>
                <a:latin typeface="DM Sans"/>
              </a:rPr>
              <a:t>Gestão de tempo</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409296" y="609600"/>
            <a:ext cx="16034284" cy="838200"/>
          </a:xfrm>
          <a:prstGeom prst="rect">
            <a:avLst/>
          </a:prstGeom>
        </p:spPr>
        <p:txBody>
          <a:bodyPr anchor="t" rtlCol="false" tIns="0" lIns="0" bIns="0" rIns="0">
            <a:spAutoFit/>
          </a:bodyPr>
          <a:lstStyle/>
          <a:p>
            <a:pPr>
              <a:lnSpc>
                <a:spcPts val="6600"/>
              </a:lnSpc>
            </a:pPr>
            <a:r>
              <a:rPr lang="en-US" sz="5500">
                <a:solidFill>
                  <a:srgbClr val="7AC7CF"/>
                </a:solidFill>
                <a:latin typeface="DM Sans"/>
              </a:rPr>
              <a:t>METODOLOGIA</a:t>
            </a:r>
          </a:p>
        </p:txBody>
      </p:sp>
      <p:sp>
        <p:nvSpPr>
          <p:cNvPr name="AutoShape 3" id="3"/>
          <p:cNvSpPr/>
          <p:nvPr/>
        </p:nvSpPr>
        <p:spPr>
          <a:xfrm rot="0">
            <a:off x="-171459" y="4730543"/>
            <a:ext cx="18578615" cy="5796031"/>
          </a:xfrm>
          <a:prstGeom prst="rect">
            <a:avLst/>
          </a:prstGeom>
          <a:solidFill>
            <a:srgbClr val="5034C4">
              <a:alpha val="4706"/>
            </a:srgbClr>
          </a:solidFill>
        </p:spPr>
      </p:sp>
      <p:sp>
        <p:nvSpPr>
          <p:cNvPr name="Freeform 4" id="4"/>
          <p:cNvSpPr/>
          <p:nvPr/>
        </p:nvSpPr>
        <p:spPr>
          <a:xfrm flipH="false" flipV="false" rot="0">
            <a:off x="15263179" y="917715"/>
            <a:ext cx="2360802" cy="1665438"/>
          </a:xfrm>
          <a:custGeom>
            <a:avLst/>
            <a:gdLst/>
            <a:ahLst/>
            <a:cxnLst/>
            <a:rect r="r" b="b" t="t" l="l"/>
            <a:pathLst>
              <a:path h="1665438" w="2360802">
                <a:moveTo>
                  <a:pt x="0" y="0"/>
                </a:moveTo>
                <a:lnTo>
                  <a:pt x="2360802" y="0"/>
                </a:lnTo>
                <a:lnTo>
                  <a:pt x="2360802" y="1665439"/>
                </a:lnTo>
                <a:lnTo>
                  <a:pt x="0" y="166543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5679055" y="436448"/>
            <a:ext cx="1184504" cy="1184504"/>
          </a:xfrm>
          <a:custGeom>
            <a:avLst/>
            <a:gdLst/>
            <a:ahLst/>
            <a:cxnLst/>
            <a:rect r="r" b="b" t="t" l="l"/>
            <a:pathLst>
              <a:path h="1184504" w="1184504">
                <a:moveTo>
                  <a:pt x="0" y="0"/>
                </a:moveTo>
                <a:lnTo>
                  <a:pt x="1184504" y="0"/>
                </a:lnTo>
                <a:lnTo>
                  <a:pt x="1184504" y="1184504"/>
                </a:lnTo>
                <a:lnTo>
                  <a:pt x="0" y="1184504"/>
                </a:lnTo>
                <a:lnTo>
                  <a:pt x="0" y="0"/>
                </a:lnTo>
                <a:close/>
              </a:path>
            </a:pathLst>
          </a:custGeom>
          <a:blipFill>
            <a:blip r:embed="rId4"/>
            <a:stretch>
              <a:fillRect l="0" t="0" r="0" b="0"/>
            </a:stretch>
          </a:blipFill>
        </p:spPr>
      </p:sp>
      <p:sp>
        <p:nvSpPr>
          <p:cNvPr name="Freeform 6" id="6"/>
          <p:cNvSpPr/>
          <p:nvPr/>
        </p:nvSpPr>
        <p:spPr>
          <a:xfrm flipH="false" flipV="false" rot="0">
            <a:off x="2581216" y="4834125"/>
            <a:ext cx="5845222" cy="3175182"/>
          </a:xfrm>
          <a:custGeom>
            <a:avLst/>
            <a:gdLst/>
            <a:ahLst/>
            <a:cxnLst/>
            <a:rect r="r" b="b" t="t" l="l"/>
            <a:pathLst>
              <a:path h="3175182" w="5845222">
                <a:moveTo>
                  <a:pt x="0" y="0"/>
                </a:moveTo>
                <a:lnTo>
                  <a:pt x="5845222" y="0"/>
                </a:lnTo>
                <a:lnTo>
                  <a:pt x="5845222" y="3175183"/>
                </a:lnTo>
                <a:lnTo>
                  <a:pt x="0" y="3175183"/>
                </a:lnTo>
                <a:lnTo>
                  <a:pt x="0" y="0"/>
                </a:lnTo>
                <a:close/>
              </a:path>
            </a:pathLst>
          </a:custGeom>
          <a:blipFill>
            <a:blip r:embed="rId5"/>
            <a:stretch>
              <a:fillRect l="0" t="0" r="0" b="0"/>
            </a:stretch>
          </a:blipFill>
        </p:spPr>
      </p:sp>
      <p:sp>
        <p:nvSpPr>
          <p:cNvPr name="Freeform 7" id="7"/>
          <p:cNvSpPr/>
          <p:nvPr/>
        </p:nvSpPr>
        <p:spPr>
          <a:xfrm flipH="false" flipV="false" rot="0">
            <a:off x="11691210" y="4790696"/>
            <a:ext cx="5568090" cy="2794433"/>
          </a:xfrm>
          <a:custGeom>
            <a:avLst/>
            <a:gdLst/>
            <a:ahLst/>
            <a:cxnLst/>
            <a:rect r="r" b="b" t="t" l="l"/>
            <a:pathLst>
              <a:path h="2794433" w="5568090">
                <a:moveTo>
                  <a:pt x="0" y="0"/>
                </a:moveTo>
                <a:lnTo>
                  <a:pt x="5568090" y="0"/>
                </a:lnTo>
                <a:lnTo>
                  <a:pt x="5568090" y="2794433"/>
                </a:lnTo>
                <a:lnTo>
                  <a:pt x="0" y="2794433"/>
                </a:lnTo>
                <a:lnTo>
                  <a:pt x="0" y="0"/>
                </a:lnTo>
                <a:close/>
              </a:path>
            </a:pathLst>
          </a:custGeom>
          <a:blipFill>
            <a:blip r:embed="rId6"/>
            <a:stretch>
              <a:fillRect l="0" t="0" r="0" b="0"/>
            </a:stretch>
          </a:blipFill>
        </p:spPr>
      </p:sp>
      <p:sp>
        <p:nvSpPr>
          <p:cNvPr name="Freeform 8" id="8"/>
          <p:cNvSpPr/>
          <p:nvPr/>
        </p:nvSpPr>
        <p:spPr>
          <a:xfrm flipH="false" flipV="false" rot="0">
            <a:off x="11691210" y="7585129"/>
            <a:ext cx="5431022" cy="2681384"/>
          </a:xfrm>
          <a:custGeom>
            <a:avLst/>
            <a:gdLst/>
            <a:ahLst/>
            <a:cxnLst/>
            <a:rect r="r" b="b" t="t" l="l"/>
            <a:pathLst>
              <a:path h="2681384" w="5431022">
                <a:moveTo>
                  <a:pt x="0" y="0"/>
                </a:moveTo>
                <a:lnTo>
                  <a:pt x="5431022" y="0"/>
                </a:lnTo>
                <a:lnTo>
                  <a:pt x="5431022" y="2681384"/>
                </a:lnTo>
                <a:lnTo>
                  <a:pt x="0" y="2681384"/>
                </a:lnTo>
                <a:lnTo>
                  <a:pt x="0" y="0"/>
                </a:lnTo>
                <a:close/>
              </a:path>
            </a:pathLst>
          </a:custGeom>
          <a:blipFill>
            <a:blip r:embed="rId7"/>
            <a:stretch>
              <a:fillRect l="0" t="0" r="0" b="0"/>
            </a:stretch>
          </a:blipFill>
        </p:spPr>
      </p:sp>
      <p:sp>
        <p:nvSpPr>
          <p:cNvPr name="Freeform 9" id="9"/>
          <p:cNvSpPr/>
          <p:nvPr/>
        </p:nvSpPr>
        <p:spPr>
          <a:xfrm flipH="false" flipV="false" rot="0">
            <a:off x="2284336" y="7684946"/>
            <a:ext cx="6438981" cy="2602054"/>
          </a:xfrm>
          <a:custGeom>
            <a:avLst/>
            <a:gdLst/>
            <a:ahLst/>
            <a:cxnLst/>
            <a:rect r="r" b="b" t="t" l="l"/>
            <a:pathLst>
              <a:path h="2602054" w="6438981">
                <a:moveTo>
                  <a:pt x="0" y="0"/>
                </a:moveTo>
                <a:lnTo>
                  <a:pt x="6438982" y="0"/>
                </a:lnTo>
                <a:lnTo>
                  <a:pt x="6438982" y="2602054"/>
                </a:lnTo>
                <a:lnTo>
                  <a:pt x="0" y="2602054"/>
                </a:lnTo>
                <a:lnTo>
                  <a:pt x="0" y="0"/>
                </a:lnTo>
                <a:close/>
              </a:path>
            </a:pathLst>
          </a:custGeom>
          <a:blipFill>
            <a:blip r:embed="rId8"/>
            <a:stretch>
              <a:fillRect l="0" t="0" r="0" b="0"/>
            </a:stretch>
          </a:blipFill>
        </p:spPr>
      </p:sp>
      <p:sp>
        <p:nvSpPr>
          <p:cNvPr name="TextBox 10" id="10"/>
          <p:cNvSpPr txBox="true"/>
          <p:nvPr/>
        </p:nvSpPr>
        <p:spPr>
          <a:xfrm rot="0">
            <a:off x="409296" y="1774247"/>
            <a:ext cx="16034284" cy="542925"/>
          </a:xfrm>
          <a:prstGeom prst="rect">
            <a:avLst/>
          </a:prstGeom>
        </p:spPr>
        <p:txBody>
          <a:bodyPr anchor="t" rtlCol="false" tIns="0" lIns="0" bIns="0" rIns="0">
            <a:spAutoFit/>
          </a:bodyPr>
          <a:lstStyle/>
          <a:p>
            <a:pPr>
              <a:lnSpc>
                <a:spcPts val="4200"/>
              </a:lnSpc>
            </a:pPr>
            <a:r>
              <a:rPr lang="en-US" sz="3500">
                <a:solidFill>
                  <a:srgbClr val="7AC7CF"/>
                </a:solidFill>
                <a:latin typeface="DM Sans"/>
              </a:rPr>
              <a:t>Elaboração da Elicitação e da Especificação dos Requistos</a:t>
            </a:r>
          </a:p>
        </p:txBody>
      </p:sp>
      <p:sp>
        <p:nvSpPr>
          <p:cNvPr name="TextBox 11" id="11"/>
          <p:cNvSpPr txBox="true"/>
          <p:nvPr/>
        </p:nvSpPr>
        <p:spPr>
          <a:xfrm rot="0">
            <a:off x="409296" y="2901743"/>
            <a:ext cx="16850004" cy="1828800"/>
          </a:xfrm>
          <a:prstGeom prst="rect">
            <a:avLst/>
          </a:prstGeom>
        </p:spPr>
        <p:txBody>
          <a:bodyPr anchor="t" rtlCol="false" tIns="0" lIns="0" bIns="0" rIns="0">
            <a:spAutoFit/>
          </a:bodyPr>
          <a:lstStyle/>
          <a:p>
            <a:pPr>
              <a:lnSpc>
                <a:spcPts val="3663"/>
              </a:lnSpc>
            </a:pPr>
            <a:r>
              <a:rPr lang="en-US" sz="3052">
                <a:solidFill>
                  <a:srgbClr val="7AC7CF"/>
                </a:solidFill>
                <a:latin typeface="DM Sans"/>
              </a:rPr>
              <a:t>A obtenção e definição dos requisitos para o LangConnect foram realizadas por meio da aplicação de questionários, os quais foram distribuídos entre o público-alvo composto por estudantes da Fatec Sorocaba, professores, estudandes da língua inglesa e qualquer pessoa interessada em atuar como anfitrião ou aquelas que pretendem visitar o país.</a:t>
            </a:r>
          </a:p>
        </p:txBody>
      </p:sp>
      <p:sp>
        <p:nvSpPr>
          <p:cNvPr name="TextBox 12" id="12"/>
          <p:cNvSpPr txBox="true"/>
          <p:nvPr/>
        </p:nvSpPr>
        <p:spPr>
          <a:xfrm rot="0">
            <a:off x="9257462" y="4916488"/>
            <a:ext cx="2433749" cy="530225"/>
          </a:xfrm>
          <a:prstGeom prst="rect">
            <a:avLst/>
          </a:prstGeom>
        </p:spPr>
        <p:txBody>
          <a:bodyPr anchor="t" rtlCol="false" tIns="0" lIns="0" bIns="0" rIns="0">
            <a:spAutoFit/>
          </a:bodyPr>
          <a:lstStyle/>
          <a:p>
            <a:pPr algn="ctr">
              <a:lnSpc>
                <a:spcPts val="3999"/>
              </a:lnSpc>
            </a:pPr>
            <a:r>
              <a:rPr lang="en-US" sz="3999">
                <a:solidFill>
                  <a:srgbClr val="73B287"/>
                </a:solidFill>
                <a:latin typeface="Horta Bold"/>
              </a:rPr>
              <a:t>TRANSLATORS</a:t>
            </a:r>
          </a:p>
        </p:txBody>
      </p:sp>
      <p:sp>
        <p:nvSpPr>
          <p:cNvPr name="TextBox 13" id="13"/>
          <p:cNvSpPr txBox="true"/>
          <p:nvPr/>
        </p:nvSpPr>
        <p:spPr>
          <a:xfrm rot="0">
            <a:off x="409296" y="4916488"/>
            <a:ext cx="2433749" cy="530225"/>
          </a:xfrm>
          <a:prstGeom prst="rect">
            <a:avLst/>
          </a:prstGeom>
        </p:spPr>
        <p:txBody>
          <a:bodyPr anchor="t" rtlCol="false" tIns="0" lIns="0" bIns="0" rIns="0">
            <a:spAutoFit/>
          </a:bodyPr>
          <a:lstStyle/>
          <a:p>
            <a:pPr algn="ctr">
              <a:lnSpc>
                <a:spcPts val="3999"/>
              </a:lnSpc>
            </a:pPr>
            <a:r>
              <a:rPr lang="en-US" sz="3999">
                <a:solidFill>
                  <a:srgbClr val="73B287"/>
                </a:solidFill>
                <a:latin typeface="Horta Bold"/>
              </a:rPr>
              <a:t>VISITORS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C3EBEF"/>
        </a:solidFill>
      </p:bgPr>
    </p:bg>
    <p:spTree>
      <p:nvGrpSpPr>
        <p:cNvPr id="1" name=""/>
        <p:cNvGrpSpPr/>
        <p:nvPr/>
      </p:nvGrpSpPr>
      <p:grpSpPr>
        <a:xfrm>
          <a:off x="0" y="0"/>
          <a:ext cx="0" cy="0"/>
          <a:chOff x="0" y="0"/>
          <a:chExt cx="0" cy="0"/>
        </a:xfrm>
      </p:grpSpPr>
      <p:sp>
        <p:nvSpPr>
          <p:cNvPr name="Freeform 2" id="2"/>
          <p:cNvSpPr/>
          <p:nvPr/>
        </p:nvSpPr>
        <p:spPr>
          <a:xfrm flipH="false" flipV="false" rot="0">
            <a:off x="1345027" y="3316732"/>
            <a:ext cx="745517" cy="669790"/>
          </a:xfrm>
          <a:custGeom>
            <a:avLst/>
            <a:gdLst/>
            <a:ahLst/>
            <a:cxnLst/>
            <a:rect r="r" b="b" t="t" l="l"/>
            <a:pathLst>
              <a:path h="669790" w="745517">
                <a:moveTo>
                  <a:pt x="0" y="0"/>
                </a:moveTo>
                <a:lnTo>
                  <a:pt x="745517" y="0"/>
                </a:lnTo>
                <a:lnTo>
                  <a:pt x="745517" y="669790"/>
                </a:lnTo>
                <a:lnTo>
                  <a:pt x="0" y="669790"/>
                </a:lnTo>
                <a:lnTo>
                  <a:pt x="0" y="0"/>
                </a:lnTo>
                <a:close/>
              </a:path>
            </a:pathLst>
          </a:custGeom>
          <a:blipFill>
            <a:blip r:embed="rId2"/>
            <a:stretch>
              <a:fillRect l="0" t="0" r="0" b="0"/>
            </a:stretch>
          </a:blipFill>
        </p:spPr>
      </p:sp>
      <p:sp>
        <p:nvSpPr>
          <p:cNvPr name="Freeform 3" id="3"/>
          <p:cNvSpPr/>
          <p:nvPr/>
        </p:nvSpPr>
        <p:spPr>
          <a:xfrm flipH="false" flipV="false" rot="0">
            <a:off x="6949338" y="3316732"/>
            <a:ext cx="861151" cy="769413"/>
          </a:xfrm>
          <a:custGeom>
            <a:avLst/>
            <a:gdLst/>
            <a:ahLst/>
            <a:cxnLst/>
            <a:rect r="r" b="b" t="t" l="l"/>
            <a:pathLst>
              <a:path h="769413" w="861151">
                <a:moveTo>
                  <a:pt x="0" y="0"/>
                </a:moveTo>
                <a:lnTo>
                  <a:pt x="861151" y="0"/>
                </a:lnTo>
                <a:lnTo>
                  <a:pt x="861151" y="769413"/>
                </a:lnTo>
                <a:lnTo>
                  <a:pt x="0" y="769413"/>
                </a:lnTo>
                <a:lnTo>
                  <a:pt x="0" y="0"/>
                </a:lnTo>
                <a:close/>
              </a:path>
            </a:pathLst>
          </a:custGeom>
          <a:blipFill>
            <a:blip r:embed="rId3"/>
            <a:stretch>
              <a:fillRect l="0" t="0" r="0" b="0"/>
            </a:stretch>
          </a:blipFill>
        </p:spPr>
      </p:sp>
      <p:sp>
        <p:nvSpPr>
          <p:cNvPr name="Freeform 4" id="4"/>
          <p:cNvSpPr/>
          <p:nvPr/>
        </p:nvSpPr>
        <p:spPr>
          <a:xfrm flipH="false" flipV="false" rot="0">
            <a:off x="12511982" y="3316732"/>
            <a:ext cx="719277" cy="769413"/>
          </a:xfrm>
          <a:custGeom>
            <a:avLst/>
            <a:gdLst/>
            <a:ahLst/>
            <a:cxnLst/>
            <a:rect r="r" b="b" t="t" l="l"/>
            <a:pathLst>
              <a:path h="769413" w="719277">
                <a:moveTo>
                  <a:pt x="0" y="0"/>
                </a:moveTo>
                <a:lnTo>
                  <a:pt x="719277" y="0"/>
                </a:lnTo>
                <a:lnTo>
                  <a:pt x="719277" y="769413"/>
                </a:lnTo>
                <a:lnTo>
                  <a:pt x="0" y="769413"/>
                </a:lnTo>
                <a:lnTo>
                  <a:pt x="0" y="0"/>
                </a:lnTo>
                <a:close/>
              </a:path>
            </a:pathLst>
          </a:custGeom>
          <a:blipFill>
            <a:blip r:embed="rId4"/>
            <a:stretch>
              <a:fillRect l="-1412" t="0" r="-1412" b="0"/>
            </a:stretch>
          </a:blipFill>
        </p:spPr>
      </p:sp>
      <p:sp>
        <p:nvSpPr>
          <p:cNvPr name="Freeform 5" id="5"/>
          <p:cNvSpPr/>
          <p:nvPr/>
        </p:nvSpPr>
        <p:spPr>
          <a:xfrm flipH="false" flipV="false" rot="0">
            <a:off x="1486522" y="7037049"/>
            <a:ext cx="704178" cy="812660"/>
          </a:xfrm>
          <a:custGeom>
            <a:avLst/>
            <a:gdLst/>
            <a:ahLst/>
            <a:cxnLst/>
            <a:rect r="r" b="b" t="t" l="l"/>
            <a:pathLst>
              <a:path h="812660" w="704178">
                <a:moveTo>
                  <a:pt x="0" y="0"/>
                </a:moveTo>
                <a:lnTo>
                  <a:pt x="704178" y="0"/>
                </a:lnTo>
                <a:lnTo>
                  <a:pt x="704178" y="812659"/>
                </a:lnTo>
                <a:lnTo>
                  <a:pt x="0" y="812659"/>
                </a:lnTo>
                <a:lnTo>
                  <a:pt x="0" y="0"/>
                </a:lnTo>
                <a:close/>
              </a:path>
            </a:pathLst>
          </a:custGeom>
          <a:blipFill>
            <a:blip r:embed="rId5"/>
            <a:stretch>
              <a:fillRect l="0" t="0" r="0" b="0"/>
            </a:stretch>
          </a:blipFill>
        </p:spPr>
      </p:sp>
      <p:sp>
        <p:nvSpPr>
          <p:cNvPr name="Freeform 6" id="6"/>
          <p:cNvSpPr/>
          <p:nvPr/>
        </p:nvSpPr>
        <p:spPr>
          <a:xfrm flipH="false" flipV="false" rot="0">
            <a:off x="6782883" y="6696718"/>
            <a:ext cx="1493320" cy="1493320"/>
          </a:xfrm>
          <a:custGeom>
            <a:avLst/>
            <a:gdLst/>
            <a:ahLst/>
            <a:cxnLst/>
            <a:rect r="r" b="b" t="t" l="l"/>
            <a:pathLst>
              <a:path h="1493320" w="1493320">
                <a:moveTo>
                  <a:pt x="0" y="0"/>
                </a:moveTo>
                <a:lnTo>
                  <a:pt x="1493320" y="0"/>
                </a:lnTo>
                <a:lnTo>
                  <a:pt x="1493320" y="1493320"/>
                </a:lnTo>
                <a:lnTo>
                  <a:pt x="0" y="149332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7" id="7"/>
          <p:cNvSpPr txBox="true"/>
          <p:nvPr/>
        </p:nvSpPr>
        <p:spPr>
          <a:xfrm rot="0">
            <a:off x="1345027" y="1432277"/>
            <a:ext cx="15597945" cy="828675"/>
          </a:xfrm>
          <a:prstGeom prst="rect">
            <a:avLst/>
          </a:prstGeom>
        </p:spPr>
        <p:txBody>
          <a:bodyPr anchor="t" rtlCol="false" tIns="0" lIns="0" bIns="0" rIns="0">
            <a:spAutoFit/>
          </a:bodyPr>
          <a:lstStyle/>
          <a:p>
            <a:pPr>
              <a:lnSpc>
                <a:spcPts val="6600"/>
              </a:lnSpc>
            </a:pPr>
            <a:r>
              <a:rPr lang="en-US" sz="5500">
                <a:solidFill>
                  <a:srgbClr val="5034C4"/>
                </a:solidFill>
                <a:latin typeface="DM Sans Bold"/>
              </a:rPr>
              <a:t>Conceitos e Tecnologias Envolvidas</a:t>
            </a:r>
          </a:p>
        </p:txBody>
      </p:sp>
      <p:grpSp>
        <p:nvGrpSpPr>
          <p:cNvPr name="Group 8" id="8"/>
          <p:cNvGrpSpPr/>
          <p:nvPr/>
        </p:nvGrpSpPr>
        <p:grpSpPr>
          <a:xfrm rot="0">
            <a:off x="1345027" y="3651627"/>
            <a:ext cx="4743236" cy="2979092"/>
            <a:chOff x="0" y="0"/>
            <a:chExt cx="6324315" cy="3972122"/>
          </a:xfrm>
        </p:grpSpPr>
        <p:sp>
          <p:nvSpPr>
            <p:cNvPr name="TextBox 9" id="9"/>
            <p:cNvSpPr txBox="true"/>
            <p:nvPr/>
          </p:nvSpPr>
          <p:spPr>
            <a:xfrm rot="0">
              <a:off x="0" y="-57150"/>
              <a:ext cx="6324315" cy="622723"/>
            </a:xfrm>
            <a:prstGeom prst="rect">
              <a:avLst/>
            </a:prstGeom>
          </p:spPr>
          <p:txBody>
            <a:bodyPr anchor="t" rtlCol="false" tIns="0" lIns="0" bIns="0" rIns="0">
              <a:spAutoFit/>
            </a:bodyPr>
            <a:lstStyle/>
            <a:p>
              <a:pPr algn="just">
                <a:lnSpc>
                  <a:spcPts val="3919"/>
                </a:lnSpc>
              </a:pPr>
              <a:r>
                <a:rPr lang="en-US" sz="2799">
                  <a:solidFill>
                    <a:srgbClr val="7AC7CF"/>
                  </a:solidFill>
                  <a:latin typeface="DM Sans Bold"/>
                </a:rPr>
                <a:t>            JAVASCRIPT</a:t>
              </a:r>
            </a:p>
          </p:txBody>
        </p:sp>
        <p:sp>
          <p:nvSpPr>
            <p:cNvPr name="TextBox 10" id="10"/>
            <p:cNvSpPr txBox="true"/>
            <p:nvPr/>
          </p:nvSpPr>
          <p:spPr>
            <a:xfrm rot="0">
              <a:off x="0" y="652977"/>
              <a:ext cx="6324315" cy="3319145"/>
            </a:xfrm>
            <a:prstGeom prst="rect">
              <a:avLst/>
            </a:prstGeom>
          </p:spPr>
          <p:txBody>
            <a:bodyPr anchor="t" rtlCol="false" tIns="0" lIns="0" bIns="0" rIns="0">
              <a:spAutoFit/>
            </a:bodyPr>
            <a:lstStyle/>
            <a:p>
              <a:pPr algn="just">
                <a:lnSpc>
                  <a:spcPts val="3359"/>
                </a:lnSpc>
              </a:pPr>
              <a:r>
                <a:rPr lang="en-US" sz="2400">
                  <a:solidFill>
                    <a:srgbClr val="5034C4"/>
                  </a:solidFill>
                  <a:latin typeface="DM Sans"/>
                </a:rPr>
                <a:t>É uma linguagem leve, interpretada e baseada em objetos com funções de primeira classe, mais conhecida como a linguagem de script para páginas Web.</a:t>
              </a:r>
            </a:p>
          </p:txBody>
        </p:sp>
      </p:grpSp>
      <p:grpSp>
        <p:nvGrpSpPr>
          <p:cNvPr name="Group 11" id="11"/>
          <p:cNvGrpSpPr/>
          <p:nvPr/>
        </p:nvGrpSpPr>
        <p:grpSpPr>
          <a:xfrm rot="0">
            <a:off x="6930546" y="3651627"/>
            <a:ext cx="4743236" cy="2974258"/>
            <a:chOff x="0" y="0"/>
            <a:chExt cx="6324315" cy="3965678"/>
          </a:xfrm>
        </p:grpSpPr>
        <p:sp>
          <p:nvSpPr>
            <p:cNvPr name="TextBox 12" id="12"/>
            <p:cNvSpPr txBox="true"/>
            <p:nvPr/>
          </p:nvSpPr>
          <p:spPr>
            <a:xfrm rot="0">
              <a:off x="0" y="-57150"/>
              <a:ext cx="6324315" cy="616279"/>
            </a:xfrm>
            <a:prstGeom prst="rect">
              <a:avLst/>
            </a:prstGeom>
          </p:spPr>
          <p:txBody>
            <a:bodyPr anchor="t" rtlCol="false" tIns="0" lIns="0" bIns="0" rIns="0">
              <a:spAutoFit/>
            </a:bodyPr>
            <a:lstStyle/>
            <a:p>
              <a:pPr>
                <a:lnSpc>
                  <a:spcPts val="3919"/>
                </a:lnSpc>
              </a:pPr>
              <a:r>
                <a:rPr lang="en-US" sz="2799">
                  <a:solidFill>
                    <a:srgbClr val="7AC7CF"/>
                  </a:solidFill>
                  <a:latin typeface="DM Sans Bold"/>
                </a:rPr>
                <a:t>            REACT NATIVE</a:t>
              </a:r>
            </a:p>
          </p:txBody>
        </p:sp>
        <p:sp>
          <p:nvSpPr>
            <p:cNvPr name="TextBox 13" id="13"/>
            <p:cNvSpPr txBox="true"/>
            <p:nvPr/>
          </p:nvSpPr>
          <p:spPr>
            <a:xfrm rot="0">
              <a:off x="0" y="646533"/>
              <a:ext cx="6324315" cy="3319145"/>
            </a:xfrm>
            <a:prstGeom prst="rect">
              <a:avLst/>
            </a:prstGeom>
          </p:spPr>
          <p:txBody>
            <a:bodyPr anchor="t" rtlCol="false" tIns="0" lIns="0" bIns="0" rIns="0">
              <a:spAutoFit/>
            </a:bodyPr>
            <a:lstStyle/>
            <a:p>
              <a:pPr algn="just">
                <a:lnSpc>
                  <a:spcPts val="3359"/>
                </a:lnSpc>
              </a:pPr>
              <a:r>
                <a:rPr lang="en-US" sz="2400">
                  <a:solidFill>
                    <a:srgbClr val="5034C4"/>
                  </a:solidFill>
                  <a:latin typeface="DM Sans"/>
                </a:rPr>
                <a:t>É uma tecnologia de desenvolvimento de aplicativos móveis que permite criar aplicativos para iOS e Android usando JavaScript e componentes reutilizáveis.</a:t>
              </a:r>
            </a:p>
          </p:txBody>
        </p:sp>
      </p:grpSp>
      <p:grpSp>
        <p:nvGrpSpPr>
          <p:cNvPr name="Group 14" id="14"/>
          <p:cNvGrpSpPr/>
          <p:nvPr/>
        </p:nvGrpSpPr>
        <p:grpSpPr>
          <a:xfrm rot="0">
            <a:off x="12516064" y="3651627"/>
            <a:ext cx="4743236" cy="2555158"/>
            <a:chOff x="0" y="0"/>
            <a:chExt cx="6324315" cy="3406878"/>
          </a:xfrm>
        </p:grpSpPr>
        <p:sp>
          <p:nvSpPr>
            <p:cNvPr name="TextBox 15" id="15"/>
            <p:cNvSpPr txBox="true"/>
            <p:nvPr/>
          </p:nvSpPr>
          <p:spPr>
            <a:xfrm rot="0">
              <a:off x="0" y="-57150"/>
              <a:ext cx="6324315" cy="616279"/>
            </a:xfrm>
            <a:prstGeom prst="rect">
              <a:avLst/>
            </a:prstGeom>
          </p:spPr>
          <p:txBody>
            <a:bodyPr anchor="t" rtlCol="false" tIns="0" lIns="0" bIns="0" rIns="0">
              <a:spAutoFit/>
            </a:bodyPr>
            <a:lstStyle/>
            <a:p>
              <a:pPr>
                <a:lnSpc>
                  <a:spcPts val="3919"/>
                </a:lnSpc>
              </a:pPr>
              <a:r>
                <a:rPr lang="en-US" sz="2799">
                  <a:solidFill>
                    <a:srgbClr val="7AC7CF"/>
                  </a:solidFill>
                  <a:latin typeface="DM Sans Bold"/>
                </a:rPr>
                <a:t>             PRISMA</a:t>
              </a:r>
            </a:p>
          </p:txBody>
        </p:sp>
        <p:sp>
          <p:nvSpPr>
            <p:cNvPr name="TextBox 16" id="16"/>
            <p:cNvSpPr txBox="true"/>
            <p:nvPr/>
          </p:nvSpPr>
          <p:spPr>
            <a:xfrm rot="0">
              <a:off x="0" y="646533"/>
              <a:ext cx="6324315" cy="2760345"/>
            </a:xfrm>
            <a:prstGeom prst="rect">
              <a:avLst/>
            </a:prstGeom>
          </p:spPr>
          <p:txBody>
            <a:bodyPr anchor="t" rtlCol="false" tIns="0" lIns="0" bIns="0" rIns="0">
              <a:spAutoFit/>
            </a:bodyPr>
            <a:lstStyle/>
            <a:p>
              <a:pPr algn="just">
                <a:lnSpc>
                  <a:spcPts val="3359"/>
                </a:lnSpc>
              </a:pPr>
              <a:r>
                <a:rPr lang="en-US" sz="2400">
                  <a:solidFill>
                    <a:srgbClr val="5034C4"/>
                  </a:solidFill>
                  <a:latin typeface="DM Sans"/>
                </a:rPr>
                <a:t>É um ORM de código aberto que simplifica a modelagem de dados, migrações e acesso a dados para bancos de dados SQL em Node.js e TypeScript.</a:t>
              </a:r>
            </a:p>
          </p:txBody>
        </p:sp>
      </p:grpSp>
      <p:grpSp>
        <p:nvGrpSpPr>
          <p:cNvPr name="Group 17" id="17"/>
          <p:cNvGrpSpPr/>
          <p:nvPr/>
        </p:nvGrpSpPr>
        <p:grpSpPr>
          <a:xfrm rot="0">
            <a:off x="1486522" y="7452917"/>
            <a:ext cx="4743236" cy="1613528"/>
            <a:chOff x="0" y="0"/>
            <a:chExt cx="6324315" cy="2151371"/>
          </a:xfrm>
        </p:grpSpPr>
        <p:sp>
          <p:nvSpPr>
            <p:cNvPr name="TextBox 18" id="18"/>
            <p:cNvSpPr txBox="true"/>
            <p:nvPr/>
          </p:nvSpPr>
          <p:spPr>
            <a:xfrm rot="0">
              <a:off x="0" y="-57150"/>
              <a:ext cx="6324315" cy="622723"/>
            </a:xfrm>
            <a:prstGeom prst="rect">
              <a:avLst/>
            </a:prstGeom>
          </p:spPr>
          <p:txBody>
            <a:bodyPr anchor="t" rtlCol="false" tIns="0" lIns="0" bIns="0" rIns="0">
              <a:spAutoFit/>
            </a:bodyPr>
            <a:lstStyle/>
            <a:p>
              <a:pPr algn="just">
                <a:lnSpc>
                  <a:spcPts val="3919"/>
                </a:lnSpc>
              </a:pPr>
              <a:r>
                <a:rPr lang="en-US" sz="2799">
                  <a:solidFill>
                    <a:srgbClr val="7AC7CF"/>
                  </a:solidFill>
                  <a:latin typeface="DM Sans Bold"/>
                </a:rPr>
                <a:t>           NODE</a:t>
              </a:r>
            </a:p>
          </p:txBody>
        </p:sp>
        <p:sp>
          <p:nvSpPr>
            <p:cNvPr name="TextBox 19" id="19"/>
            <p:cNvSpPr txBox="true"/>
            <p:nvPr/>
          </p:nvSpPr>
          <p:spPr>
            <a:xfrm rot="0">
              <a:off x="0" y="652977"/>
              <a:ext cx="6324315" cy="1498394"/>
            </a:xfrm>
            <a:prstGeom prst="rect">
              <a:avLst/>
            </a:prstGeom>
          </p:spPr>
          <p:txBody>
            <a:bodyPr anchor="t" rtlCol="false" tIns="0" lIns="0" bIns="0" rIns="0">
              <a:spAutoFit/>
            </a:bodyPr>
            <a:lstStyle/>
            <a:p>
              <a:pPr>
                <a:lnSpc>
                  <a:spcPts val="3027"/>
                </a:lnSpc>
              </a:pPr>
              <a:r>
                <a:rPr lang="en-US" sz="2162">
                  <a:solidFill>
                    <a:srgbClr val="5034C4"/>
                  </a:solidFill>
                  <a:latin typeface="DM Sans"/>
                </a:rPr>
                <a:t>É um ambiente de tempo de execução JavaScript de plataforma cruzada e código aberto.</a:t>
              </a:r>
            </a:p>
          </p:txBody>
        </p:sp>
      </p:grpSp>
      <p:grpSp>
        <p:nvGrpSpPr>
          <p:cNvPr name="Group 20" id="20"/>
          <p:cNvGrpSpPr/>
          <p:nvPr/>
        </p:nvGrpSpPr>
        <p:grpSpPr>
          <a:xfrm rot="0">
            <a:off x="6949338" y="7443378"/>
            <a:ext cx="4539823" cy="2445264"/>
            <a:chOff x="0" y="0"/>
            <a:chExt cx="6053098" cy="3260353"/>
          </a:xfrm>
        </p:grpSpPr>
        <p:sp>
          <p:nvSpPr>
            <p:cNvPr name="TextBox 21" id="21"/>
            <p:cNvSpPr txBox="true"/>
            <p:nvPr/>
          </p:nvSpPr>
          <p:spPr>
            <a:xfrm rot="0">
              <a:off x="0" y="-47625"/>
              <a:ext cx="6053098" cy="582776"/>
            </a:xfrm>
            <a:prstGeom prst="rect">
              <a:avLst/>
            </a:prstGeom>
          </p:spPr>
          <p:txBody>
            <a:bodyPr anchor="t" rtlCol="false" tIns="0" lIns="0" bIns="0" rIns="0">
              <a:spAutoFit/>
            </a:bodyPr>
            <a:lstStyle/>
            <a:p>
              <a:pPr>
                <a:lnSpc>
                  <a:spcPts val="3751"/>
                </a:lnSpc>
              </a:pPr>
              <a:r>
                <a:rPr lang="en-US" sz="2679">
                  <a:solidFill>
                    <a:srgbClr val="7AC7CF"/>
                  </a:solidFill>
                  <a:latin typeface="DM Sans Bold"/>
                </a:rPr>
                <a:t>                  MYSQL</a:t>
              </a:r>
            </a:p>
          </p:txBody>
        </p:sp>
        <p:sp>
          <p:nvSpPr>
            <p:cNvPr name="TextBox 22" id="22"/>
            <p:cNvSpPr txBox="true"/>
            <p:nvPr/>
          </p:nvSpPr>
          <p:spPr>
            <a:xfrm rot="0">
              <a:off x="0" y="616764"/>
              <a:ext cx="6053098" cy="2643589"/>
            </a:xfrm>
            <a:prstGeom prst="rect">
              <a:avLst/>
            </a:prstGeom>
          </p:spPr>
          <p:txBody>
            <a:bodyPr anchor="t" rtlCol="false" tIns="0" lIns="0" bIns="0" rIns="0">
              <a:spAutoFit/>
            </a:bodyPr>
            <a:lstStyle/>
            <a:p>
              <a:pPr>
                <a:lnSpc>
                  <a:spcPts val="3215"/>
                </a:lnSpc>
              </a:pPr>
              <a:r>
                <a:rPr lang="en-US" sz="2297">
                  <a:solidFill>
                    <a:srgbClr val="5034C4"/>
                  </a:solidFill>
                  <a:latin typeface="DM Sans"/>
                </a:rPr>
                <a:t>É um sistema de gerenciamento de banco de dados relacional e código aberto amplamente usado para armazenar, gerenciar e recuperar dados.</a:t>
              </a:r>
            </a:p>
          </p:txBody>
        </p:sp>
      </p:gr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8905688" y="-222683"/>
            <a:ext cx="9382312" cy="10732365"/>
          </a:xfrm>
          <a:prstGeom prst="rect">
            <a:avLst/>
          </a:prstGeom>
          <a:solidFill>
            <a:srgbClr val="5034C4">
              <a:alpha val="4706"/>
            </a:srgbClr>
          </a:solidFill>
        </p:spPr>
      </p:sp>
      <p:grpSp>
        <p:nvGrpSpPr>
          <p:cNvPr name="Group 3" id="3"/>
          <p:cNvGrpSpPr/>
          <p:nvPr/>
        </p:nvGrpSpPr>
        <p:grpSpPr>
          <a:xfrm rot="0">
            <a:off x="9944931" y="2468475"/>
            <a:ext cx="246171" cy="246171"/>
            <a:chOff x="0" y="0"/>
            <a:chExt cx="6350000" cy="6350000"/>
          </a:xfrm>
        </p:grpSpPr>
        <p:sp>
          <p:nvSpPr>
            <p:cNvPr name="Freeform 4" id="4"/>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C3EBEF"/>
            </a:solidFill>
          </p:spPr>
        </p:sp>
      </p:grpSp>
      <p:sp>
        <p:nvSpPr>
          <p:cNvPr name="Freeform 5" id="5"/>
          <p:cNvSpPr/>
          <p:nvPr/>
        </p:nvSpPr>
        <p:spPr>
          <a:xfrm flipH="false" flipV="false" rot="0">
            <a:off x="9441626" y="355090"/>
            <a:ext cx="1006610" cy="1006610"/>
          </a:xfrm>
          <a:custGeom>
            <a:avLst/>
            <a:gdLst/>
            <a:ahLst/>
            <a:cxnLst/>
            <a:rect r="r" b="b" t="t" l="l"/>
            <a:pathLst>
              <a:path h="1006610" w="1006610">
                <a:moveTo>
                  <a:pt x="0" y="0"/>
                </a:moveTo>
                <a:lnTo>
                  <a:pt x="1006610" y="0"/>
                </a:lnTo>
                <a:lnTo>
                  <a:pt x="1006610" y="1006610"/>
                </a:lnTo>
                <a:lnTo>
                  <a:pt x="0" y="1006610"/>
                </a:lnTo>
                <a:lnTo>
                  <a:pt x="0" y="0"/>
                </a:lnTo>
                <a:close/>
              </a:path>
            </a:pathLst>
          </a:custGeom>
          <a:blipFill>
            <a:blip r:embed="rId2"/>
            <a:stretch>
              <a:fillRect l="0" t="0" r="0" b="0"/>
            </a:stretch>
          </a:blipFill>
        </p:spPr>
      </p:sp>
      <p:sp>
        <p:nvSpPr>
          <p:cNvPr name="Freeform 6" id="6"/>
          <p:cNvSpPr/>
          <p:nvPr/>
        </p:nvSpPr>
        <p:spPr>
          <a:xfrm flipH="false" flipV="false" rot="0">
            <a:off x="9485902" y="2468475"/>
            <a:ext cx="918059" cy="826253"/>
          </a:xfrm>
          <a:custGeom>
            <a:avLst/>
            <a:gdLst/>
            <a:ahLst/>
            <a:cxnLst/>
            <a:rect r="r" b="b" t="t" l="l"/>
            <a:pathLst>
              <a:path h="826253" w="918059">
                <a:moveTo>
                  <a:pt x="0" y="0"/>
                </a:moveTo>
                <a:lnTo>
                  <a:pt x="918059" y="0"/>
                </a:lnTo>
                <a:lnTo>
                  <a:pt x="918059" y="826253"/>
                </a:lnTo>
                <a:lnTo>
                  <a:pt x="0" y="82625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9485902" y="3782116"/>
            <a:ext cx="1039244" cy="1079734"/>
          </a:xfrm>
          <a:custGeom>
            <a:avLst/>
            <a:gdLst/>
            <a:ahLst/>
            <a:cxnLst/>
            <a:rect r="r" b="b" t="t" l="l"/>
            <a:pathLst>
              <a:path h="1079734" w="1039244">
                <a:moveTo>
                  <a:pt x="0" y="0"/>
                </a:moveTo>
                <a:lnTo>
                  <a:pt x="1039243" y="0"/>
                </a:lnTo>
                <a:lnTo>
                  <a:pt x="1039243" y="1079734"/>
                </a:lnTo>
                <a:lnTo>
                  <a:pt x="0" y="1079734"/>
                </a:lnTo>
                <a:lnTo>
                  <a:pt x="0" y="0"/>
                </a:lnTo>
                <a:close/>
              </a:path>
            </a:pathLst>
          </a:custGeom>
          <a:blipFill>
            <a:blip r:embed="rId5"/>
            <a:stretch>
              <a:fillRect l="0" t="0" r="0" b="0"/>
            </a:stretch>
          </a:blipFill>
        </p:spPr>
      </p:sp>
      <p:sp>
        <p:nvSpPr>
          <p:cNvPr name="Freeform 8" id="8"/>
          <p:cNvSpPr/>
          <p:nvPr/>
        </p:nvSpPr>
        <p:spPr>
          <a:xfrm flipH="false" flipV="false" rot="0">
            <a:off x="9402925" y="5928650"/>
            <a:ext cx="1142136" cy="944604"/>
          </a:xfrm>
          <a:custGeom>
            <a:avLst/>
            <a:gdLst/>
            <a:ahLst/>
            <a:cxnLst/>
            <a:rect r="r" b="b" t="t" l="l"/>
            <a:pathLst>
              <a:path h="944604" w="1142136">
                <a:moveTo>
                  <a:pt x="0" y="0"/>
                </a:moveTo>
                <a:lnTo>
                  <a:pt x="1142135" y="0"/>
                </a:lnTo>
                <a:lnTo>
                  <a:pt x="1142135" y="944604"/>
                </a:lnTo>
                <a:lnTo>
                  <a:pt x="0" y="944604"/>
                </a:lnTo>
                <a:lnTo>
                  <a:pt x="0" y="0"/>
                </a:lnTo>
                <a:close/>
              </a:path>
            </a:pathLst>
          </a:custGeom>
          <a:blipFill>
            <a:blip r:embed="rId6"/>
            <a:stretch>
              <a:fillRect l="0" t="0" r="0" b="0"/>
            </a:stretch>
          </a:blipFill>
        </p:spPr>
      </p:sp>
      <p:sp>
        <p:nvSpPr>
          <p:cNvPr name="Freeform 9" id="9"/>
          <p:cNvSpPr/>
          <p:nvPr/>
        </p:nvSpPr>
        <p:spPr>
          <a:xfrm flipH="false" flipV="false" rot="0">
            <a:off x="9461048" y="7583562"/>
            <a:ext cx="1084013" cy="967702"/>
          </a:xfrm>
          <a:custGeom>
            <a:avLst/>
            <a:gdLst/>
            <a:ahLst/>
            <a:cxnLst/>
            <a:rect r="r" b="b" t="t" l="l"/>
            <a:pathLst>
              <a:path h="967702" w="1084013">
                <a:moveTo>
                  <a:pt x="0" y="0"/>
                </a:moveTo>
                <a:lnTo>
                  <a:pt x="1084012" y="0"/>
                </a:lnTo>
                <a:lnTo>
                  <a:pt x="1084012" y="967703"/>
                </a:lnTo>
                <a:lnTo>
                  <a:pt x="0" y="967703"/>
                </a:lnTo>
                <a:lnTo>
                  <a:pt x="0" y="0"/>
                </a:lnTo>
                <a:close/>
              </a:path>
            </a:pathLst>
          </a:custGeom>
          <a:blipFill>
            <a:blip r:embed="rId7"/>
            <a:stretch>
              <a:fillRect l="0" t="0" r="0" b="0"/>
            </a:stretch>
          </a:blipFill>
        </p:spPr>
      </p:sp>
      <p:grpSp>
        <p:nvGrpSpPr>
          <p:cNvPr name="Group 10" id="10"/>
          <p:cNvGrpSpPr/>
          <p:nvPr/>
        </p:nvGrpSpPr>
        <p:grpSpPr>
          <a:xfrm rot="0">
            <a:off x="1306731" y="3045602"/>
            <a:ext cx="6936286" cy="2639257"/>
            <a:chOff x="0" y="0"/>
            <a:chExt cx="9248381" cy="3519009"/>
          </a:xfrm>
        </p:grpSpPr>
        <p:sp>
          <p:nvSpPr>
            <p:cNvPr name="TextBox 11" id="11"/>
            <p:cNvSpPr txBox="true"/>
            <p:nvPr/>
          </p:nvSpPr>
          <p:spPr>
            <a:xfrm rot="0">
              <a:off x="0" y="0"/>
              <a:ext cx="9248381" cy="1168356"/>
            </a:xfrm>
            <a:prstGeom prst="rect">
              <a:avLst/>
            </a:prstGeom>
          </p:spPr>
          <p:txBody>
            <a:bodyPr anchor="t" rtlCol="false" tIns="0" lIns="0" bIns="0" rIns="0">
              <a:spAutoFit/>
            </a:bodyPr>
            <a:lstStyle/>
            <a:p>
              <a:pPr>
                <a:lnSpc>
                  <a:spcPts val="6959"/>
                </a:lnSpc>
              </a:pPr>
              <a:r>
                <a:rPr lang="en-US" sz="5800">
                  <a:solidFill>
                    <a:srgbClr val="5034C4"/>
                  </a:solidFill>
                  <a:latin typeface="DM Sans Bold"/>
                </a:rPr>
                <a:t>SITUAÇÃO ATUAL</a:t>
              </a:r>
            </a:p>
          </p:txBody>
        </p:sp>
        <p:sp>
          <p:nvSpPr>
            <p:cNvPr name="TextBox 12" id="12"/>
            <p:cNvSpPr txBox="true"/>
            <p:nvPr/>
          </p:nvSpPr>
          <p:spPr>
            <a:xfrm rot="0">
              <a:off x="0" y="1995009"/>
              <a:ext cx="9248381" cy="1524000"/>
            </a:xfrm>
            <a:prstGeom prst="rect">
              <a:avLst/>
            </a:prstGeom>
          </p:spPr>
          <p:txBody>
            <a:bodyPr anchor="t" rtlCol="false" tIns="0" lIns="0" bIns="0" rIns="0">
              <a:spAutoFit/>
            </a:bodyPr>
            <a:lstStyle/>
            <a:p>
              <a:pPr>
                <a:lnSpc>
                  <a:spcPts val="3059"/>
                </a:lnSpc>
              </a:pPr>
              <a:r>
                <a:rPr lang="en-US" sz="2549">
                  <a:solidFill>
                    <a:srgbClr val="7AC7CF"/>
                  </a:solidFill>
                  <a:latin typeface="DM Sans Bold"/>
                </a:rPr>
                <a:t>Existem aplicativos semelhantes sobre tradução, aprendizado de idiomas e cultura, dentre eles temos as seguintes aplicações:</a:t>
              </a:r>
            </a:p>
          </p:txBody>
        </p:sp>
      </p:grpSp>
      <p:sp>
        <p:nvSpPr>
          <p:cNvPr name="TextBox 13" id="13"/>
          <p:cNvSpPr txBox="true"/>
          <p:nvPr/>
        </p:nvSpPr>
        <p:spPr>
          <a:xfrm rot="0">
            <a:off x="10359685" y="307465"/>
            <a:ext cx="6651965" cy="9206865"/>
          </a:xfrm>
          <a:prstGeom prst="rect">
            <a:avLst/>
          </a:prstGeom>
        </p:spPr>
        <p:txBody>
          <a:bodyPr anchor="t" rtlCol="false" tIns="0" lIns="0" bIns="0" rIns="0">
            <a:spAutoFit/>
          </a:bodyPr>
          <a:lstStyle/>
          <a:p>
            <a:pPr marL="518160" indent="-259080" lvl="1">
              <a:lnSpc>
                <a:spcPts val="3359"/>
              </a:lnSpc>
              <a:buFont typeface="Arial"/>
              <a:buChar char="•"/>
            </a:pPr>
            <a:r>
              <a:rPr lang="en-US" sz="2400">
                <a:solidFill>
                  <a:srgbClr val="5034C4"/>
                </a:solidFill>
                <a:latin typeface="DM Sans Bold"/>
              </a:rPr>
              <a:t>Google Translate: </a:t>
            </a:r>
            <a:r>
              <a:rPr lang="en-US" sz="2400">
                <a:solidFill>
                  <a:srgbClr val="5034C4"/>
                </a:solidFill>
                <a:latin typeface="DM Sans"/>
              </a:rPr>
              <a:t>essa ferramenta permite que os usuários traduzam texto, voz e imagens entre mais de 100 idiomas, incluindo português.</a:t>
            </a:r>
          </a:p>
          <a:p>
            <a:pPr>
              <a:lnSpc>
                <a:spcPts val="3359"/>
              </a:lnSpc>
            </a:pPr>
          </a:p>
          <a:p>
            <a:pPr marL="518160" indent="-259080" lvl="1">
              <a:lnSpc>
                <a:spcPts val="3359"/>
              </a:lnSpc>
              <a:buFont typeface="Arial"/>
              <a:buChar char="•"/>
            </a:pPr>
            <a:r>
              <a:rPr lang="en-US" sz="2400">
                <a:solidFill>
                  <a:srgbClr val="5034C4"/>
                </a:solidFill>
                <a:latin typeface="DM Sans Bold"/>
              </a:rPr>
              <a:t>Duolingo:</a:t>
            </a:r>
            <a:r>
              <a:rPr lang="en-US" sz="2400">
                <a:solidFill>
                  <a:srgbClr val="5034C4"/>
                </a:solidFill>
                <a:latin typeface="DM Sans"/>
              </a:rPr>
              <a:t> este aplicativo oferece cursos gratuitos e divertidos.</a:t>
            </a:r>
          </a:p>
          <a:p>
            <a:pPr>
              <a:lnSpc>
                <a:spcPts val="3359"/>
              </a:lnSpc>
            </a:pPr>
          </a:p>
          <a:p>
            <a:pPr marL="518160" indent="-259080" lvl="1">
              <a:lnSpc>
                <a:spcPts val="3359"/>
              </a:lnSpc>
              <a:buFont typeface="Arial"/>
              <a:buChar char="•"/>
            </a:pPr>
            <a:r>
              <a:rPr lang="en-US" sz="2400">
                <a:solidFill>
                  <a:srgbClr val="5034C4"/>
                </a:solidFill>
                <a:latin typeface="DM Sans Bold"/>
              </a:rPr>
              <a:t>Brazil Travel Guide:</a:t>
            </a:r>
            <a:r>
              <a:rPr lang="en-US" sz="2400">
                <a:solidFill>
                  <a:srgbClr val="5034C4"/>
                </a:solidFill>
                <a:latin typeface="DM Sans"/>
              </a:rPr>
              <a:t> oferece informações úteis sobre o Brasil, incluindo dicas de viagem, atrações turísticas e informações culturais.</a:t>
            </a:r>
          </a:p>
          <a:p>
            <a:pPr>
              <a:lnSpc>
                <a:spcPts val="3359"/>
              </a:lnSpc>
            </a:pPr>
          </a:p>
          <a:p>
            <a:pPr marL="518160" indent="-259080" lvl="1">
              <a:lnSpc>
                <a:spcPts val="3359"/>
              </a:lnSpc>
              <a:buFont typeface="Arial"/>
              <a:buChar char="•"/>
            </a:pPr>
            <a:r>
              <a:rPr lang="en-US" sz="2400">
                <a:solidFill>
                  <a:srgbClr val="5034C4"/>
                </a:solidFill>
                <a:latin typeface="DM Sans Bold"/>
              </a:rPr>
              <a:t>Learn Brazilian Portuguese:</a:t>
            </a:r>
            <a:r>
              <a:rPr lang="en-US" sz="2400">
                <a:solidFill>
                  <a:srgbClr val="5034C4"/>
                </a:solidFill>
                <a:latin typeface="DM Sans"/>
              </a:rPr>
              <a:t> este aplicativo fornece cursos de português para iniciantes, intermediários e avançados.</a:t>
            </a:r>
          </a:p>
          <a:p>
            <a:pPr>
              <a:lnSpc>
                <a:spcPts val="3359"/>
              </a:lnSpc>
            </a:pPr>
          </a:p>
          <a:p>
            <a:pPr marL="518160" indent="-259080" lvl="1">
              <a:lnSpc>
                <a:spcPts val="3359"/>
              </a:lnSpc>
              <a:buFont typeface="Arial"/>
              <a:buChar char="•"/>
            </a:pPr>
            <a:r>
              <a:rPr lang="en-US" sz="2400">
                <a:solidFill>
                  <a:srgbClr val="5034C4"/>
                </a:solidFill>
                <a:latin typeface="DM Sans Bold"/>
              </a:rPr>
              <a:t>Get Ninjas:</a:t>
            </a:r>
            <a:r>
              <a:rPr lang="en-US" sz="2400">
                <a:solidFill>
                  <a:srgbClr val="5034C4"/>
                </a:solidFill>
                <a:latin typeface="DM Sans"/>
              </a:rPr>
              <a:t> aplicativo que conecta pessoas para realizar diversos tipos de trabalho, sendo conhecido mais para encontrar trabalhadores para funções mais braçais como: eletricista ou pintor.</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5034C4"/>
        </a:solidFill>
      </p:bgPr>
    </p:bg>
    <p:spTree>
      <p:nvGrpSpPr>
        <p:cNvPr id="1" name=""/>
        <p:cNvGrpSpPr/>
        <p:nvPr/>
      </p:nvGrpSpPr>
      <p:grpSpPr>
        <a:xfrm>
          <a:off x="0" y="0"/>
          <a:ext cx="0" cy="0"/>
          <a:chOff x="0" y="0"/>
          <a:chExt cx="0" cy="0"/>
        </a:xfrm>
      </p:grpSpPr>
      <p:sp>
        <p:nvSpPr>
          <p:cNvPr name="TextBox 2" id="2"/>
          <p:cNvSpPr txBox="true"/>
          <p:nvPr/>
        </p:nvSpPr>
        <p:spPr>
          <a:xfrm rot="0">
            <a:off x="416535" y="441292"/>
            <a:ext cx="17454931" cy="771525"/>
          </a:xfrm>
          <a:prstGeom prst="rect">
            <a:avLst/>
          </a:prstGeom>
        </p:spPr>
        <p:txBody>
          <a:bodyPr anchor="t" rtlCol="false" tIns="0" lIns="0" bIns="0" rIns="0">
            <a:spAutoFit/>
          </a:bodyPr>
          <a:lstStyle/>
          <a:p>
            <a:pPr>
              <a:lnSpc>
                <a:spcPts val="6000"/>
              </a:lnSpc>
            </a:pPr>
            <a:r>
              <a:rPr lang="en-US" sz="5000">
                <a:solidFill>
                  <a:srgbClr val="7AC7CF"/>
                </a:solidFill>
                <a:latin typeface="DM Sans Bold"/>
              </a:rPr>
              <a:t>Requisitos Funcionais - Diagrama de Caso de Uso</a:t>
            </a:r>
          </a:p>
        </p:txBody>
      </p:sp>
      <p:sp>
        <p:nvSpPr>
          <p:cNvPr name="Freeform 3" id="3"/>
          <p:cNvSpPr/>
          <p:nvPr/>
        </p:nvSpPr>
        <p:spPr>
          <a:xfrm flipH="false" flipV="false" rot="0">
            <a:off x="3544904" y="1385090"/>
            <a:ext cx="11198191" cy="8496772"/>
          </a:xfrm>
          <a:custGeom>
            <a:avLst/>
            <a:gdLst/>
            <a:ahLst/>
            <a:cxnLst/>
            <a:rect r="r" b="b" t="t" l="l"/>
            <a:pathLst>
              <a:path h="8496772" w="11198191">
                <a:moveTo>
                  <a:pt x="0" y="0"/>
                </a:moveTo>
                <a:lnTo>
                  <a:pt x="11198192" y="0"/>
                </a:lnTo>
                <a:lnTo>
                  <a:pt x="11198192" y="8496772"/>
                </a:lnTo>
                <a:lnTo>
                  <a:pt x="0" y="8496772"/>
                </a:lnTo>
                <a:lnTo>
                  <a:pt x="0" y="0"/>
                </a:lnTo>
                <a:close/>
              </a:path>
            </a:pathLst>
          </a:custGeom>
          <a:blipFill>
            <a:blip r:embed="rId2"/>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DAF0vwCiSvg</dc:identifier>
  <dcterms:modified xsi:type="dcterms:W3CDTF">2011-08-01T06:04:30Z</dcterms:modified>
  <cp:revision>1</cp:revision>
  <dc:title>Projeto: Tradutor Baixo Custo</dc:title>
</cp:coreProperties>
</file>